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0" r:id="rId2"/>
    <p:sldId id="299" r:id="rId3"/>
    <p:sldId id="300" r:id="rId4"/>
    <p:sldId id="281" r:id="rId5"/>
    <p:sldId id="282"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27" r:id="rId23"/>
    <p:sldId id="317" r:id="rId24"/>
    <p:sldId id="318" r:id="rId25"/>
    <p:sldId id="319" r:id="rId26"/>
    <p:sldId id="320" r:id="rId27"/>
    <p:sldId id="321" r:id="rId28"/>
    <p:sldId id="322" r:id="rId29"/>
    <p:sldId id="323" r:id="rId30"/>
    <p:sldId id="324" r:id="rId31"/>
    <p:sldId id="32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73A1C"/>
    <a:srgbClr val="FDDAB8"/>
    <a:srgbClr val="D28C79"/>
    <a:srgbClr val="AC6672"/>
    <a:srgbClr val="534544"/>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71957" autoAdjust="0"/>
  </p:normalViewPr>
  <p:slideViewPr>
    <p:cSldViewPr snapToGrid="0">
      <p:cViewPr varScale="1">
        <p:scale>
          <a:sx n="81" d="100"/>
          <a:sy n="81" d="100"/>
        </p:scale>
        <p:origin x="948" y="60"/>
      </p:cViewPr>
      <p:guideLst/>
    </p:cSldViewPr>
  </p:slideViewPr>
  <p:notesTextViewPr>
    <p:cViewPr>
      <p:scale>
        <a:sx n="1" d="1"/>
        <a:sy n="1" d="1"/>
      </p:scale>
      <p:origin x="0" y="0"/>
    </p:cViewPr>
  </p:notesTextViewPr>
  <p:notesViewPr>
    <p:cSldViewPr snapToGrid="0">
      <p:cViewPr varScale="1">
        <p:scale>
          <a:sx n="85" d="100"/>
          <a:sy n="85" d="100"/>
        </p:scale>
        <p:origin x="314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813F6-6784-4881-8B8C-AC8BFC18C9D8}" type="datetimeFigureOut">
              <a:rPr lang="zh-CN" altLang="en-US" smtClean="0"/>
              <a:t>2017/10/29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643E7-863B-4DE0-94CF-4B38DEFF36B4}" type="slidenum">
              <a:rPr lang="zh-CN" altLang="en-US" smtClean="0"/>
              <a:t>‹#›</a:t>
            </a:fld>
            <a:endParaRPr lang="zh-CN" altLang="en-US"/>
          </a:p>
        </p:txBody>
      </p:sp>
    </p:spTree>
    <p:extLst>
      <p:ext uri="{BB962C8B-B14F-4D97-AF65-F5344CB8AC3E}">
        <p14:creationId xmlns:p14="http://schemas.microsoft.com/office/powerpoint/2010/main" val="4145242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这篇文章依然是对抗网络在目标检测中的应用</a:t>
            </a:r>
            <a:endParaRPr lang="zh-CN" altLang="en-US" dirty="0"/>
          </a:p>
        </p:txBody>
      </p:sp>
      <p:sp>
        <p:nvSpPr>
          <p:cNvPr id="4" name="灯片编号占位符 3"/>
          <p:cNvSpPr>
            <a:spLocks noGrp="1"/>
          </p:cNvSpPr>
          <p:nvPr>
            <p:ph type="sldNum" sz="quarter" idx="10"/>
          </p:nvPr>
        </p:nvSpPr>
        <p:spPr/>
        <p:txBody>
          <a:bodyPr/>
          <a:lstStyle/>
          <a:p>
            <a:fld id="{6D3643E7-863B-4DE0-94CF-4B38DEFF36B4}" type="slidenum">
              <a:rPr lang="zh-CN" altLang="en-US" smtClean="0"/>
              <a:t>1</a:t>
            </a:fld>
            <a:endParaRPr lang="zh-CN" altLang="en-US"/>
          </a:p>
        </p:txBody>
      </p:sp>
    </p:spTree>
    <p:extLst>
      <p:ext uri="{BB962C8B-B14F-4D97-AF65-F5344CB8AC3E}">
        <p14:creationId xmlns:p14="http://schemas.microsoft.com/office/powerpoint/2010/main" val="1515527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目标检测模型</a:t>
            </a:r>
            <a:endParaRPr kumimoji="1" lang="zh-CN" altLang="en-US" dirty="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14</a:t>
            </a:fld>
            <a:endParaRPr kumimoji="1" lang="zh-CN" altLang="en-US"/>
          </a:p>
        </p:txBody>
      </p:sp>
    </p:spTree>
    <p:extLst>
      <p:ext uri="{BB962C8B-B14F-4D97-AF65-F5344CB8AC3E}">
        <p14:creationId xmlns:p14="http://schemas.microsoft.com/office/powerpoint/2010/main" val="1415727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输入图像先经过卷积网络提取特征图，输入到</a:t>
            </a:r>
            <a:r>
              <a:rPr kumimoji="1" lang="en-US" altLang="zh-CN" dirty="0" smtClean="0"/>
              <a:t>RoI</a:t>
            </a:r>
            <a:r>
              <a:rPr kumimoji="1" lang="zh-CN" altLang="en-US" dirty="0" smtClean="0"/>
              <a:t> 池化层。</a:t>
            </a:r>
            <a:endParaRPr kumimoji="1" lang="en-US" altLang="zh-CN" dirty="0" smtClean="0"/>
          </a:p>
          <a:p>
            <a:r>
              <a:rPr kumimoji="1" lang="en-US" altLang="zh-CN" dirty="0" smtClean="0"/>
              <a:t>RoI</a:t>
            </a:r>
            <a:r>
              <a:rPr kumimoji="1" lang="zh-CN" altLang="en-US" dirty="0" smtClean="0"/>
              <a:t>池化层针对每个建议区域输出定长的特征向量。</a:t>
            </a:r>
            <a:endParaRPr kumimoji="1" lang="en-US" altLang="zh-CN" dirty="0" smtClean="0"/>
          </a:p>
          <a:p>
            <a:r>
              <a:rPr kumimoji="1" lang="zh-CN" altLang="en-US" dirty="0" smtClean="0"/>
              <a:t>全连接层接受特征向量输出两个值：每个类别的概率；边界区域</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15</a:t>
            </a:fld>
            <a:endParaRPr kumimoji="1" lang="zh-CN" altLang="en-US"/>
          </a:p>
        </p:txBody>
      </p:sp>
    </p:spTree>
    <p:extLst>
      <p:ext uri="{BB962C8B-B14F-4D97-AF65-F5344CB8AC3E}">
        <p14:creationId xmlns:p14="http://schemas.microsoft.com/office/powerpoint/2010/main" val="4153135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这里的网络分别使用两个网络生成两种类型的特征</a:t>
            </a:r>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16</a:t>
            </a:fld>
            <a:endParaRPr kumimoji="1" lang="zh-CN" altLang="en-US"/>
          </a:p>
        </p:txBody>
      </p:sp>
    </p:spTree>
    <p:extLst>
      <p:ext uri="{BB962C8B-B14F-4D97-AF65-F5344CB8AC3E}">
        <p14:creationId xmlns:p14="http://schemas.microsoft.com/office/powerpoint/2010/main" val="1169447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这两个网络加入的位置就是</a:t>
            </a:r>
            <a:r>
              <a:rPr kumimoji="1" lang="en-US" altLang="zh-CN" dirty="0" smtClean="0"/>
              <a:t>ROI pooling</a:t>
            </a:r>
            <a:r>
              <a:rPr kumimoji="1" lang="zh-CN" altLang="en-US" dirty="0" smtClean="0"/>
              <a:t>层之后。</a:t>
            </a:r>
            <a:endParaRPr kumimoji="1" lang="en-US" altLang="zh-CN" dirty="0" smtClean="0"/>
          </a:p>
          <a:p>
            <a:r>
              <a:rPr kumimoji="1" lang="zh-CN" altLang="en-US" dirty="0" smtClean="0"/>
              <a:t>首先使用</a:t>
            </a:r>
            <a:r>
              <a:rPr kumimoji="1" lang="en-US" altLang="zh-CN" dirty="0" smtClean="0"/>
              <a:t>ASDN</a:t>
            </a:r>
            <a:r>
              <a:rPr kumimoji="1" lang="zh-CN" altLang="en-US" dirty="0" smtClean="0"/>
              <a:t>生成一些遮蔽的特征，使用的方法就是</a:t>
            </a:r>
            <a:r>
              <a:rPr kumimoji="1" lang="en-US" altLang="zh-CN" dirty="0" smtClean="0"/>
              <a:t>Dropout</a:t>
            </a:r>
            <a:r>
              <a:rPr kumimoji="1" lang="zh-CN" altLang="en-US" dirty="0" smtClean="0"/>
              <a:t>。</a:t>
            </a:r>
            <a:endParaRPr kumimoji="1" lang="en-US" altLang="zh-CN" dirty="0" smtClean="0"/>
          </a:p>
          <a:p>
            <a:r>
              <a:rPr kumimoji="1" lang="zh-CN" altLang="en-US" dirty="0" smtClean="0"/>
              <a:t>再把这些特征输入到</a:t>
            </a:r>
            <a:r>
              <a:rPr kumimoji="1" lang="en-US" altLang="zh-CN" dirty="0" smtClean="0"/>
              <a:t>ASTN</a:t>
            </a:r>
            <a:r>
              <a:rPr kumimoji="1" lang="zh-CN" altLang="en-US" dirty="0" smtClean="0"/>
              <a:t>中，生成形变的特征，交给</a:t>
            </a:r>
            <a:r>
              <a:rPr kumimoji="1" lang="en-US" altLang="zh-CN" dirty="0" smtClean="0"/>
              <a:t>Fast R-CNN</a:t>
            </a:r>
            <a:r>
              <a:rPr kumimoji="1" lang="zh-CN" altLang="en-US" dirty="0" smtClean="0"/>
              <a:t>去训练。</a:t>
            </a:r>
            <a:endParaRPr kumimoji="1" lang="en-US" altLang="zh-CN" dirty="0" smtClean="0"/>
          </a:p>
          <a:p>
            <a:r>
              <a:rPr kumimoji="1" lang="zh-CN" altLang="en-US" dirty="0" smtClean="0"/>
              <a:t>注意事项：</a:t>
            </a:r>
            <a:endParaRPr kumimoji="1" lang="en-US" altLang="zh-CN" dirty="0" smtClean="0"/>
          </a:p>
          <a:p>
            <a:r>
              <a:rPr kumimoji="1" lang="zh-CN" altLang="en-US" dirty="0" smtClean="0"/>
              <a:t>两个网络都是与</a:t>
            </a:r>
            <a:r>
              <a:rPr kumimoji="1" lang="en-US" altLang="zh-CN" dirty="0" smtClean="0"/>
              <a:t>Fast R-CNN</a:t>
            </a:r>
            <a:r>
              <a:rPr kumimoji="1" lang="zh-CN" altLang="en-US" dirty="0" smtClean="0"/>
              <a:t>相连接进行训练的，目的是防止过多的难以识别的目标让模型变得过拟合。</a:t>
            </a:r>
            <a:endParaRPr kumimoji="1" lang="en-US" altLang="zh-CN" dirty="0" smtClean="0"/>
          </a:p>
          <a:p>
            <a:r>
              <a:rPr kumimoji="1" lang="zh-CN" altLang="en-US" dirty="0" smtClean="0"/>
              <a:t>对特征进行处理而非原图（减小复杂度）</a:t>
            </a:r>
          </a:p>
          <a:p>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17</a:t>
            </a:fld>
            <a:endParaRPr kumimoji="1" lang="zh-CN" altLang="en-US"/>
          </a:p>
        </p:txBody>
      </p:sp>
    </p:spTree>
    <p:extLst>
      <p:ext uri="{BB962C8B-B14F-4D97-AF65-F5344CB8AC3E}">
        <p14:creationId xmlns:p14="http://schemas.microsoft.com/office/powerpoint/2010/main" val="4258702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首先来看</a:t>
            </a:r>
            <a:r>
              <a:rPr kumimoji="1" lang="en-US" altLang="zh-CN" dirty="0" smtClean="0"/>
              <a:t>ASDN</a:t>
            </a:r>
          </a:p>
          <a:p>
            <a:r>
              <a:rPr kumimoji="1" lang="zh-CN" altLang="en-US" dirty="0" smtClean="0"/>
              <a:t>网络架构：插在</a:t>
            </a:r>
            <a:r>
              <a:rPr kumimoji="1" lang="en-US" altLang="zh-CN" dirty="0" smtClean="0"/>
              <a:t>Fast R-CNN</a:t>
            </a:r>
            <a:r>
              <a:rPr kumimoji="1" lang="zh-CN" altLang="en-US" dirty="0" smtClean="0"/>
              <a:t>中间，</a:t>
            </a:r>
            <a:r>
              <a:rPr kumimoji="1" lang="en-US" altLang="zh-CN" dirty="0" smtClean="0"/>
              <a:t>Fast R_CNN</a:t>
            </a:r>
            <a:r>
              <a:rPr kumimoji="1" lang="zh-CN" altLang="en-US" dirty="0" smtClean="0"/>
              <a:t>经过预训练。</a:t>
            </a:r>
            <a:endParaRPr kumimoji="1" lang="en-US" altLang="zh-CN" dirty="0" smtClean="0"/>
          </a:p>
          <a:p>
            <a:r>
              <a:rPr kumimoji="1" lang="zh-CN" altLang="en-US" dirty="0" smtClean="0"/>
              <a:t>输入：</a:t>
            </a:r>
            <a:r>
              <a:rPr kumimoji="1" lang="en-US" altLang="zh-CN" dirty="0" smtClean="0"/>
              <a:t>ROI pooling</a:t>
            </a:r>
            <a:r>
              <a:rPr kumimoji="1" lang="zh-CN" altLang="en-US" dirty="0" smtClean="0"/>
              <a:t>层的特征图。输出是经过遮挡的特征图。</a:t>
            </a:r>
            <a:endParaRPr kumimoji="1" lang="en-US" altLang="zh-CN" dirty="0" smtClean="0"/>
          </a:p>
          <a:p>
            <a:r>
              <a:rPr kumimoji="1" lang="en-US" altLang="zh-CN" dirty="0" smtClean="0"/>
              <a:t>ASDN</a:t>
            </a:r>
            <a:r>
              <a:rPr kumimoji="1" lang="zh-CN" altLang="en-US" dirty="0" smtClean="0"/>
              <a:t>和</a:t>
            </a:r>
            <a:r>
              <a:rPr kumimoji="1" lang="en-US" altLang="zh-CN" dirty="0" smtClean="0"/>
              <a:t>Fast</a:t>
            </a:r>
            <a:r>
              <a:rPr kumimoji="1" lang="en-US" altLang="zh-CN" baseline="0" dirty="0" smtClean="0"/>
              <a:t> R_CNN</a:t>
            </a:r>
            <a:r>
              <a:rPr kumimoji="1" lang="zh-CN" altLang="en-US" baseline="0" dirty="0" smtClean="0"/>
              <a:t>不共享参数：二者进行的是相互对抗的过程。</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18</a:t>
            </a:fld>
            <a:endParaRPr kumimoji="1" lang="zh-CN" altLang="en-US"/>
          </a:p>
        </p:txBody>
      </p:sp>
    </p:spTree>
    <p:extLst>
      <p:ext uri="{BB962C8B-B14F-4D97-AF65-F5344CB8AC3E}">
        <p14:creationId xmlns:p14="http://schemas.microsoft.com/office/powerpoint/2010/main" val="1964321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模型初始化：假设这是一幅经过处理的特征图。尺寸为</a:t>
            </a:r>
            <a:r>
              <a:rPr kumimoji="1" lang="en-US" altLang="zh-CN" dirty="0" smtClean="0"/>
              <a:t>9</a:t>
            </a:r>
            <a:r>
              <a:rPr kumimoji="1" lang="zh-CN" altLang="en-US" dirty="0" smtClean="0"/>
              <a:t>乘</a:t>
            </a:r>
            <a:r>
              <a:rPr kumimoji="1" lang="en-US" altLang="zh-CN" dirty="0" smtClean="0"/>
              <a:t>9</a:t>
            </a:r>
            <a:r>
              <a:rPr kumimoji="1" lang="zh-CN" altLang="en-US" dirty="0" smtClean="0"/>
              <a:t>。</a:t>
            </a:r>
            <a:endParaRPr kumimoji="1" lang="en-US" altLang="zh-CN" dirty="0" smtClean="0"/>
          </a:p>
          <a:p>
            <a:r>
              <a:rPr kumimoji="1" lang="zh-CN" altLang="en-US" dirty="0" smtClean="0"/>
              <a:t>使用一个长度为</a:t>
            </a:r>
            <a:r>
              <a:rPr kumimoji="1" lang="en-US" altLang="zh-CN" dirty="0" smtClean="0"/>
              <a:t>d/3</a:t>
            </a:r>
            <a:r>
              <a:rPr kumimoji="1" lang="zh-CN" altLang="en-US" dirty="0" smtClean="0"/>
              <a:t>的滑动窗口来有序的遮蔽特征图的信息。</a:t>
            </a:r>
            <a:endParaRPr kumimoji="1" lang="en-US" altLang="zh-CN" dirty="0" smtClean="0"/>
          </a:p>
          <a:p>
            <a:r>
              <a:rPr kumimoji="1" lang="zh-CN" altLang="en-US" dirty="0" smtClean="0"/>
              <a:t>对每个位置进行遮蔽并且选出一个遮蔽后对检测器产生最大损失的位置。</a:t>
            </a:r>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19</a:t>
            </a:fld>
            <a:endParaRPr kumimoji="1" lang="zh-CN" altLang="en-US"/>
          </a:p>
        </p:txBody>
      </p:sp>
    </p:spTree>
    <p:extLst>
      <p:ext uri="{BB962C8B-B14F-4D97-AF65-F5344CB8AC3E}">
        <p14:creationId xmlns:p14="http://schemas.microsoft.com/office/powerpoint/2010/main" val="26995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联合训练：在前向传播的过程中，</a:t>
            </a:r>
            <a:r>
              <a:rPr kumimoji="1" lang="en-US" altLang="zh-CN" dirty="0" smtClean="0"/>
              <a:t>ASDN</a:t>
            </a:r>
            <a:r>
              <a:rPr kumimoji="1" lang="zh-CN" altLang="en-US" dirty="0" smtClean="0"/>
              <a:t>接收建议区域，并转化为带有遮挡的特征图交给检测器进行训练。</a:t>
            </a:r>
            <a:endParaRPr kumimoji="1" lang="en-US" altLang="zh-CN" dirty="0" smtClean="0"/>
          </a:p>
          <a:p>
            <a:r>
              <a:rPr kumimoji="1" lang="zh-CN" altLang="en-US" dirty="0" smtClean="0"/>
              <a:t>检测器会根据损失进行梯度的反向传播从而来优化</a:t>
            </a:r>
            <a:r>
              <a:rPr kumimoji="1" lang="en-US" altLang="zh-CN" dirty="0" smtClean="0"/>
              <a:t>ASDN</a:t>
            </a:r>
            <a:r>
              <a:rPr kumimoji="1" lang="zh-CN" altLang="en-US" dirty="0" smtClean="0"/>
              <a:t>的参数。最终形成一个健壮的检测模型。</a:t>
            </a:r>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20</a:t>
            </a:fld>
            <a:endParaRPr kumimoji="1" lang="zh-CN" altLang="en-US"/>
          </a:p>
        </p:txBody>
      </p:sp>
    </p:spTree>
    <p:extLst>
      <p:ext uri="{BB962C8B-B14F-4D97-AF65-F5344CB8AC3E}">
        <p14:creationId xmlns:p14="http://schemas.microsoft.com/office/powerpoint/2010/main" val="3849702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再来看一下空间对抗转换网络</a:t>
            </a:r>
            <a:r>
              <a:rPr kumimoji="1" lang="en-US" altLang="zh-CN" dirty="0" smtClean="0"/>
              <a:t>——</a:t>
            </a:r>
            <a:r>
              <a:rPr kumimoji="1" lang="zh-CN" altLang="en-US" dirty="0" smtClean="0"/>
              <a:t>即</a:t>
            </a:r>
            <a:r>
              <a:rPr kumimoji="1" lang="en-US" altLang="zh-CN" dirty="0" smtClean="0"/>
              <a:t>ASTN</a:t>
            </a:r>
            <a:r>
              <a:rPr kumimoji="1" lang="zh-CN" altLang="en-US" dirty="0" smtClean="0"/>
              <a:t>。</a:t>
            </a:r>
            <a:endParaRPr kumimoji="1" lang="en-US" altLang="zh-CN" dirty="0" smtClean="0"/>
          </a:p>
          <a:p>
            <a:r>
              <a:rPr kumimoji="1" lang="zh-CN" altLang="en-US" dirty="0" smtClean="0"/>
              <a:t>这个网络主要目的是使得特征发生形变。</a:t>
            </a:r>
            <a:endParaRPr kumimoji="1" lang="en-US" altLang="zh-CN" dirty="0" smtClean="0"/>
          </a:p>
          <a:p>
            <a:r>
              <a:rPr kumimoji="1" lang="zh-CN" altLang="en-US" dirty="0" smtClean="0"/>
              <a:t>角度在正负</a:t>
            </a:r>
            <a:r>
              <a:rPr kumimoji="1" lang="en-US" altLang="zh-CN" dirty="0" smtClean="0"/>
              <a:t>10</a:t>
            </a:r>
            <a:r>
              <a:rPr kumimoji="1" lang="zh-CN" altLang="en-US" dirty="0" smtClean="0"/>
              <a:t>度之间：旋转角度过大会给模型带来很大负面影响，代价较大。</a:t>
            </a:r>
            <a:endParaRPr kumimoji="1" lang="en-US" altLang="zh-CN" dirty="0" smtClean="0"/>
          </a:p>
          <a:p>
            <a:r>
              <a:rPr kumimoji="1" lang="zh-CN" altLang="en-US" dirty="0" smtClean="0"/>
              <a:t>通道上分割：增加旋转形变的多样性。</a:t>
            </a:r>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21</a:t>
            </a:fld>
            <a:endParaRPr kumimoji="1" lang="zh-CN" altLang="en-US"/>
          </a:p>
        </p:txBody>
      </p:sp>
    </p:spTree>
    <p:extLst>
      <p:ext uri="{BB962C8B-B14F-4D97-AF65-F5344CB8AC3E}">
        <p14:creationId xmlns:p14="http://schemas.microsoft.com/office/powerpoint/2010/main" val="983680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ASTN</a:t>
            </a:r>
            <a:r>
              <a:rPr kumimoji="1" lang="zh-CN" altLang="en-US" dirty="0" smtClean="0"/>
              <a:t>主要的思想来自于</a:t>
            </a:r>
            <a:r>
              <a:rPr kumimoji="1" lang="en-US" altLang="zh-CN" dirty="0" smtClean="0"/>
              <a:t>DeepMind2016</a:t>
            </a:r>
            <a:r>
              <a:rPr kumimoji="1" lang="zh-CN" altLang="en-US" dirty="0" smtClean="0"/>
              <a:t>年的一篇文章。</a:t>
            </a:r>
            <a:endParaRPr kumimoji="1" lang="en-US" altLang="zh-CN" dirty="0" smtClean="0"/>
          </a:p>
          <a:p>
            <a:r>
              <a:rPr kumimoji="1" lang="zh-CN" altLang="en-US" dirty="0" smtClean="0"/>
              <a:t>这篇文章的思想主要是通过空间的仿射变换把复杂特征转化为容易学习的特征。</a:t>
            </a:r>
            <a:endParaRPr kumimoji="1" lang="en-US" altLang="zh-CN" dirty="0" smtClean="0"/>
          </a:p>
          <a:p>
            <a:r>
              <a:rPr kumimoji="1" lang="zh-CN" altLang="en-US" dirty="0" smtClean="0"/>
              <a:t>实现仿射变换需要一个</a:t>
            </a:r>
            <a:r>
              <a:rPr kumimoji="1" lang="en-US" altLang="zh-CN" dirty="0" smtClean="0"/>
              <a:t>2</a:t>
            </a:r>
            <a:r>
              <a:rPr kumimoji="1" lang="zh-CN" altLang="en-US" dirty="0" smtClean="0"/>
              <a:t>*</a:t>
            </a:r>
            <a:r>
              <a:rPr kumimoji="1" lang="en-US" altLang="zh-CN" dirty="0" smtClean="0"/>
              <a:t>3</a:t>
            </a:r>
            <a:r>
              <a:rPr kumimoji="1" lang="zh-CN" altLang="en-US" dirty="0" smtClean="0"/>
              <a:t>的变换矩阵</a:t>
            </a:r>
            <a:r>
              <a:rPr kumimoji="1" lang="zh-CN" altLang="en-US" dirty="0" smtClean="0"/>
              <a:t>。</a:t>
            </a:r>
            <a:endParaRPr kumimoji="1" lang="en-US" altLang="zh-CN" dirty="0" smtClean="0"/>
          </a:p>
          <a:p>
            <a:r>
              <a:rPr kumimoji="1" lang="zh-CN" altLang="en-US" dirty="0" smtClean="0"/>
              <a:t>想要实现对应的操作只要乘上对应的仿射变换矩阵即可。</a:t>
            </a:r>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22</a:t>
            </a:fld>
            <a:endParaRPr kumimoji="1" lang="zh-CN" altLang="en-US"/>
          </a:p>
        </p:txBody>
      </p:sp>
    </p:spTree>
    <p:extLst>
      <p:ext uri="{BB962C8B-B14F-4D97-AF65-F5344CB8AC3E}">
        <p14:creationId xmlns:p14="http://schemas.microsoft.com/office/powerpoint/2010/main" val="181107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由于</a:t>
            </a:r>
            <a:r>
              <a:rPr kumimoji="1" lang="en-US" altLang="zh-CN" dirty="0" smtClean="0"/>
              <a:t>ASDN</a:t>
            </a:r>
            <a:r>
              <a:rPr kumimoji="1" lang="zh-CN" altLang="en-US" dirty="0" smtClean="0"/>
              <a:t>和</a:t>
            </a:r>
            <a:r>
              <a:rPr kumimoji="1" lang="en-US" altLang="zh-CN" dirty="0" smtClean="0"/>
              <a:t>ASTN</a:t>
            </a:r>
            <a:r>
              <a:rPr kumimoji="1" lang="zh-CN" altLang="en-US" dirty="0" smtClean="0"/>
              <a:t>会生成不同类型的特征，因此他们可以相结合进行联合对抗训练，从而使得检测器能够有更加稳定的表现。</a:t>
            </a:r>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23</a:t>
            </a:fld>
            <a:endParaRPr kumimoji="1" lang="zh-CN" altLang="en-US"/>
          </a:p>
        </p:txBody>
      </p:sp>
    </p:spTree>
    <p:extLst>
      <p:ext uri="{BB962C8B-B14F-4D97-AF65-F5344CB8AC3E}">
        <p14:creationId xmlns:p14="http://schemas.microsoft.com/office/powerpoint/2010/main" val="73190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遮挡：希望学习的目标物被部分遮挡；形变：希望学习的目标物发生形变。</a:t>
            </a:r>
            <a:endParaRPr lang="en-US" altLang="zh-CN" dirty="0" smtClean="0"/>
          </a:p>
          <a:p>
            <a:r>
              <a:rPr lang="zh-CN" altLang="en-US" dirty="0" smtClean="0"/>
              <a:t>数据驱动策略：收集足够多数量以及类别的大尺寸的图像。</a:t>
            </a:r>
            <a:endParaRPr lang="en-US" altLang="zh-CN" dirty="0" smtClean="0"/>
          </a:p>
          <a:p>
            <a:r>
              <a:rPr lang="zh-CN" altLang="en-US" dirty="0" smtClean="0"/>
              <a:t>长尾：尾部需求累积之和将会足够大，甚至在需求中占据主导地位。</a:t>
            </a:r>
            <a:endParaRPr lang="zh-CN" altLang="en-US" dirty="0"/>
          </a:p>
        </p:txBody>
      </p:sp>
      <p:sp>
        <p:nvSpPr>
          <p:cNvPr id="4" name="灯片编号占位符 3"/>
          <p:cNvSpPr>
            <a:spLocks noGrp="1"/>
          </p:cNvSpPr>
          <p:nvPr>
            <p:ph type="sldNum" sz="quarter" idx="10"/>
          </p:nvPr>
        </p:nvSpPr>
        <p:spPr/>
        <p:txBody>
          <a:bodyPr/>
          <a:lstStyle/>
          <a:p>
            <a:fld id="{6D3643E7-863B-4DE0-94CF-4B38DEFF36B4}" type="slidenum">
              <a:rPr lang="zh-CN" altLang="en-US" smtClean="0"/>
              <a:t>2</a:t>
            </a:fld>
            <a:endParaRPr lang="zh-CN" altLang="en-US"/>
          </a:p>
        </p:txBody>
      </p:sp>
    </p:spTree>
    <p:extLst>
      <p:ext uri="{BB962C8B-B14F-4D97-AF65-F5344CB8AC3E}">
        <p14:creationId xmlns:p14="http://schemas.microsoft.com/office/powerpoint/2010/main" val="1896567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3643E7-863B-4DE0-94CF-4B38DEFF36B4}" type="slidenum">
              <a:rPr lang="zh-CN" altLang="en-US" smtClean="0"/>
              <a:t>24</a:t>
            </a:fld>
            <a:endParaRPr lang="zh-CN" altLang="en-US"/>
          </a:p>
        </p:txBody>
      </p:sp>
    </p:spTree>
    <p:extLst>
      <p:ext uri="{BB962C8B-B14F-4D97-AF65-F5344CB8AC3E}">
        <p14:creationId xmlns:p14="http://schemas.microsoft.com/office/powerpoint/2010/main" val="156804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实验主要使用两个数据集进行了测试：</a:t>
            </a:r>
            <a:endParaRPr kumimoji="1" lang="en-US" altLang="zh-CN" dirty="0" smtClean="0"/>
          </a:p>
          <a:p>
            <a:r>
              <a:rPr kumimoji="1" lang="en-US" altLang="zh-CN" dirty="0" smtClean="0"/>
              <a:t>COCO</a:t>
            </a:r>
            <a:r>
              <a:rPr kumimoji="1" lang="zh-CN" altLang="en-US" dirty="0" smtClean="0"/>
              <a:t>和</a:t>
            </a:r>
            <a:r>
              <a:rPr kumimoji="1" lang="en-US" altLang="zh-CN" dirty="0" smtClean="0"/>
              <a:t>Pascal</a:t>
            </a:r>
            <a:r>
              <a:rPr kumimoji="1" lang="en-US" altLang="zh-CN" baseline="0" dirty="0" smtClean="0"/>
              <a:t> VOC</a:t>
            </a:r>
            <a:r>
              <a:rPr kumimoji="1" lang="zh-CN" altLang="en-US" baseline="0" dirty="0" smtClean="0"/>
              <a:t>。两个标准的数据集</a:t>
            </a:r>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25</a:t>
            </a:fld>
            <a:endParaRPr kumimoji="1" lang="zh-CN" altLang="en-US"/>
          </a:p>
        </p:txBody>
      </p:sp>
    </p:spTree>
    <p:extLst>
      <p:ext uri="{BB962C8B-B14F-4D97-AF65-F5344CB8AC3E}">
        <p14:creationId xmlns:p14="http://schemas.microsoft.com/office/powerpoint/2010/main" val="507253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26</a:t>
            </a:fld>
            <a:endParaRPr kumimoji="1" lang="zh-CN" altLang="en-US"/>
          </a:p>
        </p:txBody>
      </p:sp>
    </p:spTree>
    <p:extLst>
      <p:ext uri="{BB962C8B-B14F-4D97-AF65-F5344CB8AC3E}">
        <p14:creationId xmlns:p14="http://schemas.microsoft.com/office/powerpoint/2010/main" val="1417149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对两种网络分别使用控制变量法进行分析。</a:t>
            </a:r>
            <a:endParaRPr kumimoji="1" lang="en-US" altLang="zh-CN" dirty="0" smtClean="0"/>
          </a:p>
          <a:p>
            <a:r>
              <a:rPr kumimoji="1" lang="zh-CN" altLang="en-US" dirty="0" smtClean="0"/>
              <a:t>之前</a:t>
            </a:r>
            <a:r>
              <a:rPr kumimoji="1" lang="en-US" altLang="zh-CN" dirty="0" smtClean="0"/>
              <a:t>ASDN</a:t>
            </a:r>
            <a:r>
              <a:rPr kumimoji="1" lang="zh-CN" altLang="en-US" dirty="0" smtClean="0"/>
              <a:t>遮挡的选取方式是选取获得损失最高的遮挡，并且和</a:t>
            </a:r>
            <a:r>
              <a:rPr kumimoji="1" lang="en-US" altLang="zh-CN" dirty="0" smtClean="0"/>
              <a:t>Fast R-CNN</a:t>
            </a:r>
            <a:r>
              <a:rPr kumimoji="1" lang="zh-CN" altLang="en-US" dirty="0" smtClean="0"/>
              <a:t>进行联合训练。</a:t>
            </a:r>
            <a:endParaRPr kumimoji="1" lang="en-US" altLang="zh-CN" dirty="0" smtClean="0"/>
          </a:p>
          <a:p>
            <a:r>
              <a:rPr kumimoji="1" lang="zh-CN" altLang="en-US" dirty="0" smtClean="0"/>
              <a:t>现在设置三个比较来比较这种方法的准确性。</a:t>
            </a:r>
            <a:endParaRPr kumimoji="1" lang="en-US" altLang="zh-CN" dirty="0" smtClean="0"/>
          </a:p>
          <a:p>
            <a:r>
              <a:rPr kumimoji="1" lang="zh-CN" altLang="en-US" dirty="0" smtClean="0"/>
              <a:t>一是在特征图中随机选取一些区域进行遮挡。</a:t>
            </a:r>
            <a:endParaRPr kumimoji="1" lang="en-US" altLang="zh-CN" dirty="0" smtClean="0"/>
          </a:p>
          <a:p>
            <a:r>
              <a:rPr kumimoji="1" lang="zh-CN" altLang="en-US" dirty="0" smtClean="0"/>
              <a:t>二是枚举所有的遮挡情况并且每一次都选择损失最高的遮挡（缺少了联合训练）。</a:t>
            </a:r>
            <a:endParaRPr kumimoji="1" lang="en-US" altLang="zh-CN" dirty="0" smtClean="0"/>
          </a:p>
          <a:p>
            <a:r>
              <a:rPr kumimoji="1" lang="zh-CN" altLang="en-US" dirty="0" smtClean="0"/>
              <a:t>三是直接使用预训练模型，不更新</a:t>
            </a:r>
            <a:r>
              <a:rPr kumimoji="1" lang="en-US" altLang="zh-CN" dirty="0" smtClean="0"/>
              <a:t>ASDN</a:t>
            </a:r>
            <a:r>
              <a:rPr kumimoji="1" lang="zh-CN" altLang="en-US" dirty="0" smtClean="0"/>
              <a:t>的参数。</a:t>
            </a:r>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27</a:t>
            </a:fld>
            <a:endParaRPr kumimoji="1" lang="zh-CN" altLang="en-US"/>
          </a:p>
        </p:txBody>
      </p:sp>
    </p:spTree>
    <p:extLst>
      <p:ext uri="{BB962C8B-B14F-4D97-AF65-F5344CB8AC3E}">
        <p14:creationId xmlns:p14="http://schemas.microsoft.com/office/powerpoint/2010/main" val="2953105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再来看一下基于种类的分析。</a:t>
            </a:r>
            <a:endParaRPr kumimoji="1" lang="en-US" altLang="zh-CN" dirty="0" smtClean="0"/>
          </a:p>
          <a:p>
            <a:r>
              <a:rPr kumimoji="1" lang="zh-CN" altLang="en-US" dirty="0" smtClean="0"/>
              <a:t>这里想分别看一下</a:t>
            </a:r>
            <a:r>
              <a:rPr kumimoji="1" lang="en-US" altLang="zh-CN" dirty="0" smtClean="0"/>
              <a:t>ASTN</a:t>
            </a:r>
            <a:r>
              <a:rPr kumimoji="1" lang="zh-CN" altLang="en-US" dirty="0" smtClean="0"/>
              <a:t>和</a:t>
            </a:r>
            <a:r>
              <a:rPr kumimoji="1" lang="en-US" altLang="zh-CN" dirty="0" smtClean="0"/>
              <a:t>ASDN</a:t>
            </a:r>
            <a:r>
              <a:rPr kumimoji="1" lang="zh-CN" altLang="en-US" dirty="0" smtClean="0"/>
              <a:t>针对于哪些种类的准确率有了明显的提升。中间的竖线代表基准。</a:t>
            </a:r>
            <a:endParaRPr kumimoji="1" lang="en-US" altLang="zh-CN" dirty="0" smtClean="0"/>
          </a:p>
          <a:p>
            <a:r>
              <a:rPr kumimoji="1" lang="en-US" altLang="zh-CN" dirty="0" smtClean="0"/>
              <a:t>1.</a:t>
            </a:r>
            <a:r>
              <a:rPr kumimoji="1" lang="zh-CN" altLang="en-US" dirty="0" smtClean="0"/>
              <a:t>其中</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ASDN</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ASTN</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分别提升准确率的类别基本一致</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(plant</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bottle</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err="1" smtClean="0">
                <a:solidFill>
                  <a:schemeClr val="bg1">
                    <a:lumMod val="50000"/>
                  </a:schemeClr>
                </a:solidFill>
                <a:latin typeface="微软雅黑" panose="020B0503020204020204" pitchFamily="34" charset="-122"/>
                <a:ea typeface="微软雅黑" panose="020B0503020204020204" pitchFamily="34" charset="-122"/>
              </a:rPr>
              <a:t>tv</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2.</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单独进行特征图的旋转，提升效率小于使用遮挡</a:t>
            </a:r>
            <a:endParaRPr lang="en-US" altLang="zh-CN" sz="1200" smtClean="0">
              <a:solidFill>
                <a:schemeClr val="bg1">
                  <a:lumMod val="50000"/>
                </a:schemeClr>
              </a:solidFill>
              <a:latin typeface="微软雅黑" panose="020B0503020204020204" pitchFamily="34" charset="-122"/>
              <a:ea typeface="微软雅黑" panose="020B0503020204020204" pitchFamily="34" charset="-122"/>
            </a:endParaRPr>
          </a:p>
          <a:p>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28</a:t>
            </a:fld>
            <a:endParaRPr kumimoji="1" lang="zh-CN" altLang="en-US"/>
          </a:p>
        </p:txBody>
      </p:sp>
    </p:spTree>
    <p:extLst>
      <p:ext uri="{BB962C8B-B14F-4D97-AF65-F5344CB8AC3E}">
        <p14:creationId xmlns:p14="http://schemas.microsoft.com/office/powerpoint/2010/main" val="4222124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手工选取了一些典型的错误预测的实例。</a:t>
            </a:r>
            <a:endParaRPr kumimoji="1" lang="en-US" altLang="zh-CN" dirty="0" smtClean="0"/>
          </a:p>
          <a:p>
            <a:r>
              <a:rPr kumimoji="1" lang="zh-CN" altLang="en-US" dirty="0" smtClean="0"/>
              <a:t>从中可以看出对抗</a:t>
            </a:r>
            <a:r>
              <a:rPr kumimoji="1" lang="en-US" altLang="zh-CN" dirty="0" smtClean="0"/>
              <a:t>fast</a:t>
            </a:r>
            <a:r>
              <a:rPr kumimoji="1" lang="en-US" altLang="zh-CN" baseline="0" dirty="0" smtClean="0"/>
              <a:t> </a:t>
            </a:r>
            <a:r>
              <a:rPr kumimoji="1" lang="en-US" altLang="zh-CN" baseline="0" dirty="0" err="1" smtClean="0"/>
              <a:t>rcnn</a:t>
            </a:r>
            <a:r>
              <a:rPr kumimoji="1" lang="zh-CN" altLang="en-US" baseline="0" dirty="0" smtClean="0"/>
              <a:t>网络的一些缺陷。</a:t>
            </a:r>
            <a:endParaRPr kumimoji="1" lang="en-US" altLang="zh-CN" baseline="0" dirty="0" smtClean="0"/>
          </a:p>
          <a:p>
            <a:r>
              <a:rPr kumimoji="1" lang="zh-CN" altLang="en-US" baseline="0" dirty="0" smtClean="0"/>
              <a:t>那么这个问题的关键应该就在于还没有寻找到类别之间最本质的内在的区别</a:t>
            </a:r>
            <a:r>
              <a:rPr kumimoji="1" lang="zh-CN" altLang="en-US" dirty="0" smtClean="0"/>
              <a:t>。</a:t>
            </a:r>
            <a:endParaRPr kumimoji="1" lang="en-US" altLang="zh-CN" dirty="0" smtClean="0"/>
          </a:p>
          <a:p>
            <a:r>
              <a:rPr kumimoji="1" lang="zh-CN" altLang="en-US" dirty="0" smtClean="0"/>
              <a:t>或者说没有学习到某一类事物的核心特征。</a:t>
            </a:r>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29</a:t>
            </a:fld>
            <a:endParaRPr kumimoji="1" lang="zh-CN" altLang="en-US"/>
          </a:p>
        </p:txBody>
      </p:sp>
    </p:spTree>
    <p:extLst>
      <p:ext uri="{BB962C8B-B14F-4D97-AF65-F5344CB8AC3E}">
        <p14:creationId xmlns:p14="http://schemas.microsoft.com/office/powerpoint/2010/main" val="3778035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3643E7-863B-4DE0-94CF-4B38DEFF36B4}" type="slidenum">
              <a:rPr lang="zh-CN" altLang="en-US" smtClean="0"/>
              <a:t>30</a:t>
            </a:fld>
            <a:endParaRPr lang="zh-CN" altLang="en-US"/>
          </a:p>
        </p:txBody>
      </p:sp>
    </p:spTree>
    <p:extLst>
      <p:ext uri="{BB962C8B-B14F-4D97-AF65-F5344CB8AC3E}">
        <p14:creationId xmlns:p14="http://schemas.microsoft.com/office/powerpoint/2010/main" val="1503584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31</a:t>
            </a:fld>
            <a:endParaRPr kumimoji="1" lang="zh-CN" altLang="en-US"/>
          </a:p>
        </p:txBody>
      </p:sp>
    </p:spTree>
    <p:extLst>
      <p:ext uri="{BB962C8B-B14F-4D97-AF65-F5344CB8AC3E}">
        <p14:creationId xmlns:p14="http://schemas.microsoft.com/office/powerpoint/2010/main" val="371260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对抗网络：使用生成对抗网络</a:t>
            </a:r>
            <a:endParaRPr lang="zh-CN" altLang="en-US" dirty="0"/>
          </a:p>
        </p:txBody>
      </p:sp>
      <p:sp>
        <p:nvSpPr>
          <p:cNvPr id="4" name="灯片编号占位符 3"/>
          <p:cNvSpPr>
            <a:spLocks noGrp="1"/>
          </p:cNvSpPr>
          <p:nvPr>
            <p:ph type="sldNum" sz="quarter" idx="10"/>
          </p:nvPr>
        </p:nvSpPr>
        <p:spPr/>
        <p:txBody>
          <a:bodyPr/>
          <a:lstStyle/>
          <a:p>
            <a:fld id="{6D3643E7-863B-4DE0-94CF-4B38DEFF36B4}" type="slidenum">
              <a:rPr lang="zh-CN" altLang="en-US" smtClean="0"/>
              <a:t>3</a:t>
            </a:fld>
            <a:endParaRPr lang="zh-CN" altLang="en-US"/>
          </a:p>
        </p:txBody>
      </p:sp>
    </p:spTree>
    <p:extLst>
      <p:ext uri="{BB962C8B-B14F-4D97-AF65-F5344CB8AC3E}">
        <p14:creationId xmlns:p14="http://schemas.microsoft.com/office/powerpoint/2010/main" val="175861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目标检测应具备的能力：不仅可以检测常规的目标物，而且对于具有光照，形变，遮挡或是其他的类别之间的内在联系的检测具有稳定性</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3643E7-863B-4DE0-94CF-4B38DEFF36B4}" type="slidenum">
              <a:rPr lang="zh-CN" altLang="en-US" smtClean="0"/>
              <a:t>6</a:t>
            </a:fld>
            <a:endParaRPr lang="zh-CN" altLang="en-US"/>
          </a:p>
        </p:txBody>
      </p:sp>
    </p:spTree>
    <p:extLst>
      <p:ext uri="{BB962C8B-B14F-4D97-AF65-F5344CB8AC3E}">
        <p14:creationId xmlns:p14="http://schemas.microsoft.com/office/powerpoint/2010/main" val="1243741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需要学习的数据具有长尾效应，现实生活中没有办法穷尽这么多的数据来进行学习，但是这样的数据总量又非常庞大，不得不纳入考虑范围。</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3643E7-863B-4DE0-94CF-4B38DEFF36B4}" type="slidenum">
              <a:rPr lang="zh-CN" altLang="en-US" smtClean="0"/>
              <a:t>7</a:t>
            </a:fld>
            <a:endParaRPr lang="zh-CN" altLang="en-US"/>
          </a:p>
        </p:txBody>
      </p:sp>
    </p:spTree>
    <p:extLst>
      <p:ext uri="{BB962C8B-B14F-4D97-AF65-F5344CB8AC3E}">
        <p14:creationId xmlns:p14="http://schemas.microsoft.com/office/powerpoint/2010/main" val="4076501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对于此问题，已有的工作主要有三个方面的改进方向。</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1.</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不再单以提升分类准确率为目标，而且要提升目标识别的准确率。</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2.</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例如使用图像分割的方法来确定主要的目标物，并且反馈。</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3.</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根本上提升数据的利用率。</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3643E7-863B-4DE0-94CF-4B38DEFF36B4}" type="slidenum">
              <a:rPr lang="zh-CN" altLang="en-US" smtClean="0"/>
              <a:t>8</a:t>
            </a:fld>
            <a:endParaRPr lang="zh-CN" altLang="en-US"/>
          </a:p>
        </p:txBody>
      </p:sp>
    </p:spTree>
    <p:extLst>
      <p:ext uri="{BB962C8B-B14F-4D97-AF65-F5344CB8AC3E}">
        <p14:creationId xmlns:p14="http://schemas.microsoft.com/office/powerpoint/2010/main" val="246394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目标检测应具备的能力：不仅可以检测常规的目标物，而且对于具有光照，形变，遮挡或是其他的类别之间的内在联系的检测具有稳定性</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3643E7-863B-4DE0-94CF-4B38DEFF36B4}" type="slidenum">
              <a:rPr lang="zh-CN" altLang="en-US" smtClean="0"/>
              <a:t>10</a:t>
            </a:fld>
            <a:endParaRPr lang="zh-CN" altLang="en-US"/>
          </a:p>
        </p:txBody>
      </p:sp>
    </p:spTree>
    <p:extLst>
      <p:ext uri="{BB962C8B-B14F-4D97-AF65-F5344CB8AC3E}">
        <p14:creationId xmlns:p14="http://schemas.microsoft.com/office/powerpoint/2010/main" val="830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X:</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一个特征图</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建议区域；</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Fc(X)</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：对类预测；</a:t>
            </a:r>
            <a:r>
              <a:rPr lang="en-US" altLang="zh-CN" sz="1200" dirty="0" err="1" smtClean="0">
                <a:solidFill>
                  <a:schemeClr val="bg1">
                    <a:lumMod val="50000"/>
                  </a:schemeClr>
                </a:solidFill>
                <a:latin typeface="微软雅黑" panose="020B0503020204020204" pitchFamily="34" charset="-122"/>
                <a:ea typeface="微软雅黑" panose="020B0503020204020204" pitchFamily="34" charset="-122"/>
              </a:rPr>
              <a:t>Fl</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(X)</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：边界预测。</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C,L</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分别是类和边界的真实值。分别计算</a:t>
            </a:r>
            <a:r>
              <a:rPr lang="en-US" altLang="zh-CN" sz="1200" dirty="0" err="1" smtClean="0">
                <a:solidFill>
                  <a:schemeClr val="bg1">
                    <a:lumMod val="50000"/>
                  </a:schemeClr>
                </a:solidFill>
                <a:latin typeface="微软雅黑" panose="020B0503020204020204" pitchFamily="34" charset="-122"/>
                <a:ea typeface="微软雅黑" panose="020B0503020204020204" pitchFamily="34" charset="-122"/>
              </a:rPr>
              <a:t>softmax</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损失和边界损失，加和就是目标检测的损失表达式。</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生成对抗学习：</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X</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为一特征，</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A(X)</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表示生成器产生的实例，</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Fc</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进行类别预测，再和</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label</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进行损失计算，损失为负。</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                                                                                                                                                                                                                                                                                                                                                                                                                                                                                                                                                                                                                                                                                                                                                                                                                                                                                                                                                                                                                                                                                                                                                                                                                                                                                                                                                                                                                                                                                                                                                                                                                                                                                                                                                                                                                                                                                                                                                                                                                                                                                                                                                                                                                                                                                                                                                                                                                                                                                                                                                                                                                                                                                                                                                                                                                                                                                                                                                                                                                                                                                                                                                                                                                                                                                                                                                                                                                                                                                                                                                                                                                                                                                                                                                         </a:t>
            </a:r>
          </a:p>
        </p:txBody>
      </p:sp>
      <p:sp>
        <p:nvSpPr>
          <p:cNvPr id="4" name="灯片编号占位符 3"/>
          <p:cNvSpPr>
            <a:spLocks noGrp="1"/>
          </p:cNvSpPr>
          <p:nvPr>
            <p:ph type="sldNum" sz="quarter" idx="10"/>
          </p:nvPr>
        </p:nvSpPr>
        <p:spPr/>
        <p:txBody>
          <a:bodyPr/>
          <a:lstStyle/>
          <a:p>
            <a:fld id="{6D3643E7-863B-4DE0-94CF-4B38DEFF36B4}" type="slidenum">
              <a:rPr lang="zh-CN" altLang="en-US" smtClean="0"/>
              <a:t>11</a:t>
            </a:fld>
            <a:endParaRPr lang="zh-CN" altLang="en-US"/>
          </a:p>
        </p:txBody>
      </p:sp>
    </p:spTree>
    <p:extLst>
      <p:ext uri="{BB962C8B-B14F-4D97-AF65-F5344CB8AC3E}">
        <p14:creationId xmlns:p14="http://schemas.microsoft.com/office/powerpoint/2010/main" val="314219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Fast</a:t>
            </a:r>
            <a:r>
              <a:rPr kumimoji="1" lang="zh-CN" altLang="en-US" dirty="0" smtClean="0"/>
              <a:t> </a:t>
            </a:r>
            <a:r>
              <a:rPr kumimoji="1" lang="en-US" altLang="zh-CN" dirty="0" err="1" smtClean="0"/>
              <a:t>Rcnn</a:t>
            </a:r>
            <a:r>
              <a:rPr kumimoji="1" lang="zh-CN" altLang="en-US" dirty="0" smtClean="0"/>
              <a:t>的实现细节：</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D717FE-8281-E743-BDBB-4D161B20FA3D}" type="slidenum">
              <a:rPr kumimoji="1" lang="zh-CN" altLang="en-US" smtClean="0"/>
              <a:t>13</a:t>
            </a:fld>
            <a:endParaRPr kumimoji="1" lang="zh-CN" altLang="en-US"/>
          </a:p>
        </p:txBody>
      </p:sp>
    </p:spTree>
    <p:extLst>
      <p:ext uri="{BB962C8B-B14F-4D97-AF65-F5344CB8AC3E}">
        <p14:creationId xmlns:p14="http://schemas.microsoft.com/office/powerpoint/2010/main" val="220418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053476"/>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307921"/>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428300" y="1762227"/>
            <a:ext cx="7512934" cy="1938988"/>
          </a:xfrm>
          <a:prstGeom prst="rect">
            <a:avLst/>
          </a:prstGeom>
          <a:noFill/>
        </p:spPr>
        <p:txBody>
          <a:bodyPr wrap="square" lIns="91436" tIns="45718" rIns="91436" bIns="45718" rtlCol="0">
            <a:spAutoFit/>
          </a:bodyPr>
          <a:lstStyle/>
          <a:p>
            <a:pPr algn="ctr"/>
            <a:r>
              <a:rPr kumimoji="1" lang="en-US" altLang="zh-CN" sz="4000" b="1" dirty="0">
                <a:solidFill>
                  <a:schemeClr val="bg1"/>
                </a:solidFill>
                <a:latin typeface="Times New Roman" panose="02020603050405020304" pitchFamily="18" charset="0"/>
                <a:cs typeface="Times New Roman" panose="02020603050405020304" pitchFamily="18" charset="0"/>
              </a:rPr>
              <a:t>A-Fast-RCNN Hard Positive Generation via </a:t>
            </a:r>
            <a:r>
              <a:rPr kumimoji="1" lang="en-US" altLang="zh-CN" sz="4000" b="1" dirty="0">
                <a:solidFill>
                  <a:srgbClr val="FF0000"/>
                </a:solidFill>
                <a:latin typeface="Times New Roman" panose="02020603050405020304" pitchFamily="18" charset="0"/>
                <a:cs typeface="Times New Roman" panose="02020603050405020304" pitchFamily="18" charset="0"/>
              </a:rPr>
              <a:t>Adversary</a:t>
            </a:r>
            <a:r>
              <a:rPr kumimoji="1" lang="en-US" altLang="zh-CN" sz="4000" b="1" dirty="0">
                <a:solidFill>
                  <a:schemeClr val="bg1"/>
                </a:solidFill>
                <a:latin typeface="Times New Roman" panose="02020603050405020304" pitchFamily="18" charset="0"/>
                <a:cs typeface="Times New Roman" panose="02020603050405020304" pitchFamily="18" charset="0"/>
              </a:rPr>
              <a:t> for Object </a:t>
            </a:r>
            <a:r>
              <a:rPr kumimoji="1" lang="en-US" altLang="zh-CN" sz="4000" b="1" dirty="0" smtClean="0">
                <a:solidFill>
                  <a:schemeClr val="bg1"/>
                </a:solidFill>
                <a:latin typeface="Times New Roman" panose="02020603050405020304" pitchFamily="18" charset="0"/>
                <a:cs typeface="Times New Roman" panose="02020603050405020304" pitchFamily="18" charset="0"/>
              </a:rPr>
              <a:t>Detection</a:t>
            </a:r>
            <a:endParaRPr kumimoji="1" lang="zh-CN" altLang="en-US" sz="4000" b="1" dirty="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7297765" y="4857232"/>
            <a:ext cx="2553896" cy="400105"/>
          </a:xfrm>
          <a:prstGeom prst="rect">
            <a:avLst/>
          </a:prstGeom>
          <a:noFill/>
        </p:spPr>
        <p:txBody>
          <a:bodyPr wrap="none" lIns="91436" tIns="45718" rIns="91436" bIns="45718" rtlCol="0">
            <a:spAutoFit/>
          </a:bodyPr>
          <a:lstStyle/>
          <a:p>
            <a:r>
              <a:rPr kumimoji="1" lang="en-US" altLang="zh-CN" sz="2000" dirty="0" smtClean="0">
                <a:solidFill>
                  <a:schemeClr val="bg1"/>
                </a:solidFill>
                <a:latin typeface="Times New Roman" panose="02020603050405020304" pitchFamily="18" charset="0"/>
                <a:cs typeface="Times New Roman" panose="02020603050405020304" pitchFamily="18" charset="0"/>
              </a:rPr>
              <a:t>Present by Ma Qixiang</a:t>
            </a:r>
            <a:endParaRPr kumimoji="1"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2428300" y="1480041"/>
            <a:ext cx="7379088" cy="31623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428300" y="3963105"/>
            <a:ext cx="7512934" cy="338550"/>
          </a:xfrm>
          <a:prstGeom prst="rect">
            <a:avLst/>
          </a:prstGeom>
          <a:noFill/>
        </p:spPr>
        <p:txBody>
          <a:bodyPr wrap="square" lIns="91436" tIns="45718" rIns="91436" bIns="45718" rtlCol="0">
            <a:spAutoFit/>
          </a:bodyPr>
          <a:lstStyle/>
          <a:p>
            <a:pPr algn="ctr"/>
            <a:r>
              <a:rPr kumimoji="1" lang="en-US" altLang="zh-CN" sz="1600" dirty="0" smtClean="0">
                <a:solidFill>
                  <a:schemeClr val="bg1"/>
                </a:solidFill>
                <a:latin typeface="Times New Roman" panose="02020603050405020304" pitchFamily="18" charset="0"/>
                <a:cs typeface="Times New Roman" panose="02020603050405020304" pitchFamily="18" charset="0"/>
              </a:rPr>
              <a:t>CVPR2017  The </a:t>
            </a:r>
            <a:r>
              <a:rPr kumimoji="1" lang="en-US" altLang="zh-CN" sz="1600" dirty="0">
                <a:solidFill>
                  <a:schemeClr val="bg1"/>
                </a:solidFill>
                <a:latin typeface="Times New Roman" panose="02020603050405020304" pitchFamily="18" charset="0"/>
                <a:cs typeface="Times New Roman" panose="02020603050405020304" pitchFamily="18" charset="0"/>
              </a:rPr>
              <a:t>Robotics Institute, Carnegie Mellon University</a:t>
            </a:r>
            <a:endParaRPr kumimoji="1" lang="zh-CN" alt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880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964028" y="180346"/>
            <a:ext cx="4913272" cy="657853"/>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2.</a:t>
            </a:r>
            <a:r>
              <a:rPr lang="zh-CN" altLang="en-US" sz="3600" dirty="0" smtClean="0">
                <a:solidFill>
                  <a:schemeClr val="bg1">
                    <a:lumMod val="50000"/>
                  </a:schemeClr>
                </a:solidFill>
                <a:latin typeface="微软雅黑" panose="020B0503020204020204" pitchFamily="34" charset="-122"/>
                <a:ea typeface="微软雅黑" panose="020B0503020204020204" pitchFamily="34" charset="-122"/>
              </a:rPr>
              <a:t>对</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抗学习与目标检测</a:t>
            </a:r>
          </a:p>
        </p:txBody>
      </p:sp>
      <p:sp>
        <p:nvSpPr>
          <p:cNvPr id="18" name="文本占位符 1"/>
          <p:cNvSpPr txBox="1">
            <a:spLocks/>
          </p:cNvSpPr>
          <p:nvPr/>
        </p:nvSpPr>
        <p:spPr>
          <a:xfrm>
            <a:off x="856186" y="1463986"/>
            <a:ext cx="10827814" cy="5172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目标：学习生成一个</a:t>
            </a:r>
            <a:r>
              <a:rPr lang="zh-CN" altLang="en-US" sz="2800" dirty="0" smtClean="0">
                <a:solidFill>
                  <a:srgbClr val="FF0000"/>
                </a:solidFill>
                <a:latin typeface="微软雅黑" panose="020B0503020204020204" pitchFamily="34" charset="-122"/>
                <a:ea typeface="微软雅黑" panose="020B0503020204020204" pitchFamily="34" charset="-122"/>
              </a:rPr>
              <a:t>稳定</a:t>
            </a:r>
            <a:r>
              <a:rPr lang="en-US" altLang="zh-CN" sz="2800" dirty="0">
                <a:solidFill>
                  <a:srgbClr val="FF0000"/>
                </a:solidFill>
                <a:latin typeface="微软雅黑" panose="020B0503020204020204" pitchFamily="34" charset="-122"/>
                <a:ea typeface="微软雅黑" panose="020B0503020204020204" pitchFamily="34" charset="-122"/>
              </a:rPr>
              <a:t>(robust)</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的目标检测模型来应对不同条件下的数据</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文本占位符 1"/>
          <p:cNvSpPr txBox="1">
            <a:spLocks/>
          </p:cNvSpPr>
          <p:nvPr/>
        </p:nvSpPr>
        <p:spPr>
          <a:xfrm>
            <a:off x="856186" y="3337860"/>
            <a:ext cx="10827814" cy="5172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现状：已有的数据集无法穷尽所有潜在的条件</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文本占位符 1"/>
          <p:cNvSpPr txBox="1">
            <a:spLocks/>
          </p:cNvSpPr>
          <p:nvPr/>
        </p:nvSpPr>
        <p:spPr>
          <a:xfrm>
            <a:off x="856186" y="5070788"/>
            <a:ext cx="10827814" cy="5172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解决方法：生成难以识别的</a:t>
            </a:r>
            <a:r>
              <a:rPr lang="zh-CN" altLang="en-US" sz="2800" dirty="0" smtClean="0">
                <a:solidFill>
                  <a:srgbClr val="FF0000"/>
                </a:solidFill>
                <a:latin typeface="微软雅黑" panose="020B0503020204020204" pitchFamily="34" charset="-122"/>
                <a:ea typeface="微软雅黑" panose="020B0503020204020204" pitchFamily="34" charset="-122"/>
              </a:rPr>
              <a:t>实例</a:t>
            </a:r>
            <a:r>
              <a:rPr lang="en-US" altLang="zh-CN" sz="2800" dirty="0" smtClean="0">
                <a:solidFill>
                  <a:srgbClr val="FF0000"/>
                </a:solidFill>
                <a:latin typeface="微软雅黑" panose="020B0503020204020204" pitchFamily="34" charset="-122"/>
                <a:ea typeface="微软雅黑" panose="020B0503020204020204" pitchFamily="34" charset="-122"/>
              </a:rPr>
              <a:t>(hard example)</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提供给模型训练</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11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964028" y="180346"/>
            <a:ext cx="4913272" cy="657853"/>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2.</a:t>
            </a:r>
            <a:r>
              <a:rPr lang="zh-CN" altLang="en-US" sz="3600" dirty="0" smtClean="0">
                <a:solidFill>
                  <a:schemeClr val="bg1">
                    <a:lumMod val="50000"/>
                  </a:schemeClr>
                </a:solidFill>
                <a:latin typeface="微软雅黑" panose="020B0503020204020204" pitchFamily="34" charset="-122"/>
                <a:ea typeface="微软雅黑" panose="020B0503020204020204" pitchFamily="34" charset="-122"/>
              </a:rPr>
              <a:t>对</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抗学习与目标检测</a:t>
            </a:r>
          </a:p>
        </p:txBody>
      </p:sp>
      <p:sp>
        <p:nvSpPr>
          <p:cNvPr id="18" name="文本占位符 1"/>
          <p:cNvSpPr txBox="1">
            <a:spLocks/>
          </p:cNvSpPr>
          <p:nvPr/>
        </p:nvSpPr>
        <p:spPr>
          <a:xfrm>
            <a:off x="856186" y="1463986"/>
            <a:ext cx="10827814" cy="5172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实现方式：生成对抗网络（</a:t>
            </a:r>
            <a:r>
              <a:rPr lang="en-US" altLang="zh-CN" sz="2800" dirty="0" smtClean="0">
                <a:solidFill>
                  <a:schemeClr val="bg1">
                    <a:lumMod val="50000"/>
                  </a:schemeClr>
                </a:solidFill>
                <a:latin typeface="微软雅黑" panose="020B0503020204020204" pitchFamily="34" charset="-122"/>
                <a:ea typeface="微软雅黑" panose="020B0503020204020204" pitchFamily="34" charset="-122"/>
              </a:rPr>
              <a:t>GAN</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文本占位符 1"/>
          <p:cNvSpPr txBox="1">
            <a:spLocks/>
          </p:cNvSpPr>
          <p:nvPr/>
        </p:nvSpPr>
        <p:spPr>
          <a:xfrm>
            <a:off x="856186" y="2232960"/>
            <a:ext cx="2179114" cy="4975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800" dirty="0">
                <a:solidFill>
                  <a:schemeClr val="bg1">
                    <a:lumMod val="50000"/>
                  </a:schemeClr>
                </a:solidFill>
                <a:latin typeface="微软雅黑" panose="020B0503020204020204" pitchFamily="34" charset="-122"/>
                <a:ea typeface="微软雅黑" panose="020B0503020204020204" pitchFamily="34" charset="-122"/>
              </a:rPr>
              <a:t>数学表示</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p:cNvSpPr txBox="1"/>
              <p:nvPr/>
            </p:nvSpPr>
            <p:spPr>
              <a:xfrm>
                <a:off x="3868123" y="3457903"/>
                <a:ext cx="3079626" cy="461665"/>
              </a:xfrm>
              <a:prstGeom prst="rect">
                <a:avLst/>
              </a:prstGeom>
              <a:noFill/>
            </p:spPr>
            <p:txBody>
              <a:bodyPr wrap="none" rtlCol="0">
                <a:spAutoFit/>
              </a:bodyPr>
              <a:lstStyle/>
              <a:p>
                <a14:m>
                  <m:oMath xmlns:m="http://schemas.openxmlformats.org/officeDocument/2006/math">
                    <m:sSub>
                      <m:sSubPr>
                        <m:ctrlPr>
                          <a:rPr lang="en-US" altLang="zh-CN" sz="2400" i="1" smtClean="0">
                            <a:solidFill>
                              <a:schemeClr val="bg1">
                                <a:lumMod val="50000"/>
                              </a:schemeClr>
                            </a:solidFill>
                            <a:latin typeface="Cambria Math" panose="02040503050406030204" pitchFamily="18" charset="0"/>
                            <a:ea typeface="微软雅黑" panose="020B0503020204020204" pitchFamily="34" charset="-122"/>
                          </a:rPr>
                        </m:ctrlPr>
                      </m:sSub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𝐿</m:t>
                        </m:r>
                      </m:e>
                      <m:sub>
                        <m:r>
                          <m:rPr>
                            <m:sty m:val="p"/>
                          </m:rPr>
                          <a:rPr lang="en-US" altLang="zh-CN" sz="2400" i="1">
                            <a:solidFill>
                              <a:schemeClr val="bg1">
                                <a:lumMod val="50000"/>
                              </a:schemeClr>
                            </a:solidFill>
                            <a:latin typeface="Cambria Math" panose="02040503050406030204" pitchFamily="18" charset="0"/>
                            <a:ea typeface="微软雅黑" panose="020B0503020204020204" pitchFamily="34" charset="-122"/>
                          </a:rPr>
                          <m:t>softmax</m:t>
                        </m:r>
                      </m:sub>
                    </m:sSub>
                  </m:oMath>
                </a14:m>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rPr>
                  <a:t>(                  )</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868123" y="3457903"/>
                <a:ext cx="3079626" cy="461665"/>
              </a:xfrm>
              <a:prstGeom prst="rect">
                <a:avLst/>
              </a:prstGeom>
              <a:blipFill rotWithShape="0">
                <a:blip r:embed="rId3"/>
                <a:stretch>
                  <a:fillRect l="-594" t="-10526" r="-2178" b="-28947"/>
                </a:stretch>
              </a:blipFill>
            </p:spPr>
            <p:txBody>
              <a:bodyPr/>
              <a:lstStyle/>
              <a:p>
                <a:r>
                  <a:rPr lang="zh-CN" altLang="en-US">
                    <a:noFill/>
                  </a:rPr>
                  <a:t> </a:t>
                </a:r>
              </a:p>
            </p:txBody>
          </p:sp>
        </mc:Fallback>
      </mc:AlternateContent>
      <p:sp>
        <p:nvSpPr>
          <p:cNvPr id="7" name="文本占位符 1"/>
          <p:cNvSpPr txBox="1">
            <a:spLocks/>
          </p:cNvSpPr>
          <p:nvPr/>
        </p:nvSpPr>
        <p:spPr>
          <a:xfrm>
            <a:off x="1492814" y="2832732"/>
            <a:ext cx="2179114" cy="4975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目标识别</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p:cNvSpPr txBox="1"/>
              <p:nvPr/>
            </p:nvSpPr>
            <p:spPr>
              <a:xfrm>
                <a:off x="5203251" y="3457904"/>
                <a:ext cx="9989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chemeClr val="bg1">
                                  <a:lumMod val="50000"/>
                                </a:schemeClr>
                              </a:solidFill>
                              <a:latin typeface="Cambria Math" panose="02040503050406030204" pitchFamily="18" charset="0"/>
                              <a:ea typeface="微软雅黑" panose="020B0503020204020204" pitchFamily="34" charset="-122"/>
                            </a:rPr>
                          </m:ctrlPr>
                        </m:funcPr>
                        <m:fName>
                          <m:sSub>
                            <m:sSubPr>
                              <m:ctrlPr>
                                <a:rPr lang="en-US" altLang="zh-CN" sz="2400" i="1">
                                  <a:solidFill>
                                    <a:schemeClr val="bg1">
                                      <a:lumMod val="50000"/>
                                    </a:schemeClr>
                                  </a:solidFill>
                                  <a:latin typeface="Cambria Math" panose="02040503050406030204" pitchFamily="18" charset="0"/>
                                  <a:ea typeface="微软雅黑" panose="020B0503020204020204" pitchFamily="34" charset="-122"/>
                                </a:rPr>
                              </m:ctrlPr>
                            </m:sSub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𝐹</m:t>
                              </m:r>
                            </m:e>
                            <m:sub>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𝑐</m:t>
                              </m:r>
                            </m:sub>
                          </m:sSub>
                        </m:fName>
                        <m:e>
                          <m:d>
                            <m:dPr>
                              <m:ctrlPr>
                                <a:rPr lang="en-US" altLang="zh-CN" sz="2400" i="1">
                                  <a:solidFill>
                                    <a:schemeClr val="bg1">
                                      <a:lumMod val="50000"/>
                                    </a:schemeClr>
                                  </a:solidFill>
                                  <a:latin typeface="Cambria Math" panose="02040503050406030204" pitchFamily="18" charset="0"/>
                                  <a:ea typeface="微软雅黑" panose="020B0503020204020204" pitchFamily="34" charset="-122"/>
                                </a:rPr>
                              </m:ctrlPr>
                            </m:d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𝑋</m:t>
                              </m:r>
                            </m:e>
                          </m:d>
                        </m:e>
                      </m:func>
                    </m:oMath>
                  </m:oMathPara>
                </a14:m>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203251" y="3457904"/>
                <a:ext cx="998927"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8581451" y="3457904"/>
                <a:ext cx="9906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chemeClr val="bg1">
                                  <a:lumMod val="50000"/>
                                </a:schemeClr>
                              </a:solidFill>
                              <a:latin typeface="Cambria Math" panose="02040503050406030204" pitchFamily="18" charset="0"/>
                              <a:ea typeface="微软雅黑" panose="020B0503020204020204" pitchFamily="34" charset="-122"/>
                            </a:rPr>
                          </m:ctrlPr>
                        </m:funcPr>
                        <m:fName>
                          <m:sSub>
                            <m:sSubPr>
                              <m:ctrlPr>
                                <a:rPr lang="en-US" altLang="zh-CN" sz="2400" i="1">
                                  <a:solidFill>
                                    <a:schemeClr val="bg1">
                                      <a:lumMod val="50000"/>
                                    </a:schemeClr>
                                  </a:solidFill>
                                  <a:latin typeface="Cambria Math" panose="02040503050406030204" pitchFamily="18" charset="0"/>
                                  <a:ea typeface="微软雅黑" panose="020B0503020204020204" pitchFamily="34" charset="-122"/>
                                </a:rPr>
                              </m:ctrlPr>
                            </m:sSub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𝐹</m:t>
                              </m:r>
                            </m:e>
                            <m:sub>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𝑙</m:t>
                              </m:r>
                            </m:sub>
                          </m:sSub>
                        </m:fName>
                        <m:e>
                          <m:d>
                            <m:dPr>
                              <m:ctrlPr>
                                <a:rPr lang="en-US" altLang="zh-CN" sz="2400" i="1">
                                  <a:solidFill>
                                    <a:schemeClr val="bg1">
                                      <a:lumMod val="50000"/>
                                    </a:schemeClr>
                                  </a:solidFill>
                                  <a:latin typeface="Cambria Math" panose="02040503050406030204" pitchFamily="18" charset="0"/>
                                  <a:ea typeface="微软雅黑" panose="020B0503020204020204" pitchFamily="34" charset="-122"/>
                                </a:rPr>
                              </m:ctrlPr>
                            </m:d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𝑋</m:t>
                              </m:r>
                            </m:e>
                          </m:d>
                        </m:e>
                      </m:func>
                    </m:oMath>
                  </m:oMathPara>
                </a14:m>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8581451" y="3457904"/>
                <a:ext cx="990656" cy="461665"/>
              </a:xfrm>
              <a:prstGeom prst="rect">
                <a:avLst/>
              </a:prstGeom>
              <a:blipFill rotWithShape="0">
                <a:blip r:embed="rId5"/>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041708" y="3457904"/>
                <a:ext cx="562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m:t>
                      </m:r>
                      <m:r>
                        <m:rPr>
                          <m:sty m:val="p"/>
                        </m:rPr>
                        <a:rPr lang="en-US" altLang="zh-CN" sz="2400" i="1">
                          <a:solidFill>
                            <a:schemeClr val="bg1">
                              <a:lumMod val="50000"/>
                            </a:schemeClr>
                          </a:solidFill>
                          <a:latin typeface="Cambria Math" panose="02040503050406030204" pitchFamily="18" charset="0"/>
                          <a:ea typeface="微软雅黑" panose="020B0503020204020204" pitchFamily="34" charset="-122"/>
                        </a:rPr>
                        <m:t>C</m:t>
                      </m:r>
                    </m:oMath>
                  </m:oMathPara>
                </a14:m>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041708" y="3457904"/>
                <a:ext cx="562975"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381808" y="3457904"/>
                <a:ext cx="5596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m:t>
                      </m:r>
                      <m:r>
                        <a:rPr lang="en-US" altLang="zh-CN" sz="2400" i="1" smtClean="0">
                          <a:solidFill>
                            <a:schemeClr val="bg1">
                              <a:lumMod val="50000"/>
                            </a:schemeClr>
                          </a:solidFill>
                          <a:latin typeface="Cambria Math" panose="02040503050406030204" pitchFamily="18" charset="0"/>
                          <a:ea typeface="微软雅黑" panose="020B0503020204020204" pitchFamily="34" charset="-122"/>
                        </a:rPr>
                        <m:t>𝐿</m:t>
                      </m:r>
                    </m:oMath>
                  </m:oMathPara>
                </a14:m>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9381808" y="3457904"/>
                <a:ext cx="559640"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675111" y="3453169"/>
                <a:ext cx="2404376" cy="461665"/>
              </a:xfrm>
              <a:prstGeom prst="rect">
                <a:avLst/>
              </a:prstGeom>
              <a:noFill/>
            </p:spPr>
            <p:txBody>
              <a:bodyPr wrap="none" rtlCol="0">
                <a:spAutoFit/>
              </a:bodyPr>
              <a:lstStyle/>
              <a:p>
                <a14:m>
                  <m:oMath xmlns:m="http://schemas.openxmlformats.org/officeDocument/2006/math">
                    <m:sSub>
                      <m:sSubPr>
                        <m:ctrlPr>
                          <a:rPr lang="en-US" altLang="zh-CN" sz="2400" i="1" smtClean="0">
                            <a:solidFill>
                              <a:schemeClr val="bg1">
                                <a:lumMod val="50000"/>
                              </a:schemeClr>
                            </a:solidFill>
                            <a:latin typeface="Cambria Math" panose="02040503050406030204" pitchFamily="18" charset="0"/>
                            <a:ea typeface="微软雅黑" panose="020B0503020204020204" pitchFamily="34" charset="-122"/>
                          </a:rPr>
                        </m:ctrlPr>
                      </m:sSub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𝐿</m:t>
                        </m:r>
                      </m:e>
                      <m:sub>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𝑏𝐵𝑜𝑥</m:t>
                        </m:r>
                      </m:sub>
                    </m:sSub>
                  </m:oMath>
                </a14:m>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rPr>
                  <a:t>(              )</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7675111" y="3453169"/>
                <a:ext cx="2404376" cy="461665"/>
              </a:xfrm>
              <a:prstGeom prst="rect">
                <a:avLst/>
              </a:prstGeom>
              <a:blipFill rotWithShape="0">
                <a:blip r:embed="rId8"/>
                <a:stretch>
                  <a:fillRect l="-508" t="-10526" r="-304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902666" y="3453170"/>
                <a:ext cx="9654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lumMod val="50000"/>
                                </a:schemeClr>
                              </a:solidFill>
                              <a:latin typeface="Cambria Math" panose="02040503050406030204" pitchFamily="18" charset="0"/>
                              <a:ea typeface="微软雅黑" panose="020B0503020204020204" pitchFamily="34" charset="-122"/>
                            </a:rPr>
                          </m:ctrlPr>
                        </m:sSub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𝐿</m:t>
                          </m:r>
                        </m:e>
                        <m:sub>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𝐹</m:t>
                          </m:r>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 </m:t>
                          </m:r>
                        </m:sub>
                      </m:sSub>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m:t>
                      </m:r>
                    </m:oMath>
                  </m:oMathPara>
                </a14:m>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2902666" y="3453170"/>
                <a:ext cx="965457" cy="461665"/>
              </a:xfrm>
              <a:prstGeom prst="rect">
                <a:avLst/>
              </a:prstGeom>
              <a:blipFill rotWithShape="0">
                <a:blip r:embed="rId9"/>
                <a:stretch>
                  <a:fillRect b="-2632"/>
                </a:stretch>
              </a:blipFill>
            </p:spPr>
            <p:txBody>
              <a:bodyPr/>
              <a:lstStyle/>
              <a:p>
                <a:r>
                  <a:rPr lang="zh-CN" altLang="en-US">
                    <a:noFill/>
                  </a:rPr>
                  <a:t> </a:t>
                </a:r>
              </a:p>
            </p:txBody>
          </p:sp>
        </mc:Fallback>
      </mc:AlternateContent>
      <p:sp>
        <p:nvSpPr>
          <p:cNvPr id="16" name="文本框 15"/>
          <p:cNvSpPr txBox="1"/>
          <p:nvPr/>
        </p:nvSpPr>
        <p:spPr>
          <a:xfrm>
            <a:off x="7105284" y="3453169"/>
            <a:ext cx="412292" cy="461665"/>
          </a:xfrm>
          <a:prstGeom prst="rect">
            <a:avLst/>
          </a:prstGeom>
          <a:noFill/>
        </p:spPr>
        <p:txBody>
          <a:bodyPr wrap="none" rtlCol="0">
            <a:spAutoFit/>
          </a:bodyPr>
          <a:lstStyle/>
          <a:p>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占位符 1"/>
          <p:cNvSpPr txBox="1">
            <a:spLocks/>
          </p:cNvSpPr>
          <p:nvPr/>
        </p:nvSpPr>
        <p:spPr>
          <a:xfrm>
            <a:off x="1492814" y="4202470"/>
            <a:ext cx="2926786" cy="4975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生成对抗学习</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4000757" y="4990879"/>
                <a:ext cx="3356945" cy="461665"/>
              </a:xfrm>
              <a:prstGeom prst="rect">
                <a:avLst/>
              </a:prstGeom>
              <a:noFill/>
            </p:spPr>
            <p:txBody>
              <a:bodyPr wrap="none" rtlCol="0">
                <a:spAutoFit/>
              </a:bodyPr>
              <a:lstStyle/>
              <a:p>
                <a:r>
                  <a:rPr lang="en-US" altLang="zh-CN" sz="2400" dirty="0" smtClean="0">
                    <a:solidFill>
                      <a:srgbClr val="FF0000"/>
                    </a:solidFill>
                    <a:ea typeface="微软雅黑" panose="020B0503020204020204" pitchFamily="34" charset="-122"/>
                  </a:rPr>
                  <a:t>-</a:t>
                </a:r>
                <a14:m>
                  <m:oMath xmlns:m="http://schemas.openxmlformats.org/officeDocument/2006/math">
                    <m:sSub>
                      <m:sSubPr>
                        <m:ctrlPr>
                          <a:rPr lang="en-US" altLang="zh-CN" sz="2400" i="1" smtClean="0">
                            <a:solidFill>
                              <a:srgbClr val="FF0000"/>
                            </a:solidFill>
                            <a:latin typeface="Cambria Math" panose="02040503050406030204" pitchFamily="18" charset="0"/>
                            <a:ea typeface="微软雅黑" panose="020B0503020204020204" pitchFamily="34" charset="-122"/>
                          </a:rPr>
                        </m:ctrlPr>
                      </m:sSubPr>
                      <m:e>
                        <m:r>
                          <a:rPr lang="en-US" altLang="zh-CN" sz="2400" b="0" i="1" smtClean="0">
                            <a:solidFill>
                              <a:srgbClr val="FF0000"/>
                            </a:solidFill>
                            <a:latin typeface="Cambria Math" panose="02040503050406030204" pitchFamily="18" charset="0"/>
                            <a:ea typeface="微软雅黑" panose="020B0503020204020204" pitchFamily="34" charset="-122"/>
                          </a:rPr>
                          <m:t>𝐿</m:t>
                        </m:r>
                      </m:e>
                      <m:sub>
                        <m:r>
                          <m:rPr>
                            <m:sty m:val="p"/>
                          </m:rPr>
                          <a:rPr lang="en-US" altLang="zh-CN" sz="2400" i="1">
                            <a:solidFill>
                              <a:srgbClr val="FF0000"/>
                            </a:solidFill>
                            <a:latin typeface="Cambria Math" panose="02040503050406030204" pitchFamily="18" charset="0"/>
                            <a:ea typeface="微软雅黑" panose="020B0503020204020204" pitchFamily="34" charset="-122"/>
                          </a:rPr>
                          <m:t>softmax</m:t>
                        </m:r>
                      </m:sub>
                    </m:sSub>
                  </m:oMath>
                </a14:m>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rPr>
                  <a:t>(                    )</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4000757" y="4990879"/>
                <a:ext cx="3356945" cy="461665"/>
              </a:xfrm>
              <a:prstGeom prst="rect">
                <a:avLst/>
              </a:prstGeom>
              <a:blipFill rotWithShape="0">
                <a:blip r:embed="rId10"/>
                <a:stretch>
                  <a:fillRect l="-2722" t="-12000" r="-1996"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240565" y="4995612"/>
                <a:ext cx="14539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chemeClr val="bg1">
                                  <a:lumMod val="50000"/>
                                </a:schemeClr>
                              </a:solidFill>
                              <a:latin typeface="Cambria Math" panose="02040503050406030204" pitchFamily="18" charset="0"/>
                              <a:ea typeface="微软雅黑" panose="020B0503020204020204" pitchFamily="34" charset="-122"/>
                            </a:rPr>
                          </m:ctrlPr>
                        </m:funcPr>
                        <m:fName>
                          <m:sSub>
                            <m:sSubPr>
                              <m:ctrlPr>
                                <a:rPr lang="en-US" altLang="zh-CN" sz="2400" i="1">
                                  <a:solidFill>
                                    <a:schemeClr val="bg1">
                                      <a:lumMod val="50000"/>
                                    </a:schemeClr>
                                  </a:solidFill>
                                  <a:latin typeface="Cambria Math" panose="02040503050406030204" pitchFamily="18" charset="0"/>
                                  <a:ea typeface="微软雅黑" panose="020B0503020204020204" pitchFamily="34" charset="-122"/>
                                </a:rPr>
                              </m:ctrlPr>
                            </m:sSub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𝐹</m:t>
                              </m:r>
                            </m:e>
                            <m:sub>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𝑐</m:t>
                              </m:r>
                            </m:sub>
                          </m:sSub>
                        </m:fName>
                        <m:e>
                          <m:d>
                            <m:dPr>
                              <m:ctrlPr>
                                <a:rPr lang="en-US" altLang="zh-CN" sz="2400" i="1">
                                  <a:solidFill>
                                    <a:schemeClr val="bg1">
                                      <a:lumMod val="50000"/>
                                    </a:schemeClr>
                                  </a:solidFill>
                                  <a:latin typeface="Cambria Math" panose="02040503050406030204" pitchFamily="18" charset="0"/>
                                  <a:ea typeface="微软雅黑" panose="020B0503020204020204" pitchFamily="34" charset="-122"/>
                                </a:rPr>
                              </m:ctrlPr>
                            </m:d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𝐴</m:t>
                              </m:r>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m:t>
                              </m:r>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𝑋</m:t>
                              </m:r>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m:t>
                              </m:r>
                            </m:e>
                          </m:d>
                        </m:e>
                      </m:func>
                    </m:oMath>
                  </m:oMathPara>
                </a14:m>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5240565" y="4995612"/>
                <a:ext cx="1453988" cy="461665"/>
              </a:xfrm>
              <a:prstGeom prst="rect">
                <a:avLst/>
              </a:prstGeom>
              <a:blipFill rotWithShape="0">
                <a:blip r:embed="rId11"/>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6517408" y="4995612"/>
                <a:ext cx="562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m:t>
                      </m:r>
                      <m:r>
                        <m:rPr>
                          <m:sty m:val="p"/>
                        </m:rPr>
                        <a:rPr lang="en-US" altLang="zh-CN" sz="2400" i="1">
                          <a:solidFill>
                            <a:schemeClr val="bg1">
                              <a:lumMod val="50000"/>
                            </a:schemeClr>
                          </a:solidFill>
                          <a:latin typeface="Cambria Math" panose="02040503050406030204" pitchFamily="18" charset="0"/>
                          <a:ea typeface="微软雅黑" panose="020B0503020204020204" pitchFamily="34" charset="-122"/>
                        </a:rPr>
                        <m:t>C</m:t>
                      </m:r>
                    </m:oMath>
                  </m:oMathPara>
                </a14:m>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517408" y="4995612"/>
                <a:ext cx="562975" cy="461665"/>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3035300" y="4986146"/>
                <a:ext cx="9654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lumMod val="50000"/>
                                </a:schemeClr>
                              </a:solidFill>
                              <a:latin typeface="Cambria Math" panose="02040503050406030204" pitchFamily="18" charset="0"/>
                              <a:ea typeface="微软雅黑" panose="020B0503020204020204" pitchFamily="34" charset="-122"/>
                            </a:rPr>
                          </m:ctrlPr>
                        </m:sSubPr>
                        <m:e>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𝐿</m:t>
                          </m:r>
                        </m:e>
                        <m:sub>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𝐹</m:t>
                          </m:r>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 </m:t>
                          </m:r>
                        </m:sub>
                      </m:sSub>
                      <m:r>
                        <a:rPr lang="en-US" altLang="zh-CN" sz="2400" b="0" i="1" smtClean="0">
                          <a:solidFill>
                            <a:schemeClr val="bg1">
                              <a:lumMod val="50000"/>
                            </a:schemeClr>
                          </a:solidFill>
                          <a:latin typeface="Cambria Math" panose="02040503050406030204" pitchFamily="18" charset="0"/>
                          <a:ea typeface="微软雅黑" panose="020B0503020204020204" pitchFamily="34" charset="-122"/>
                        </a:rPr>
                        <m:t>=</m:t>
                      </m:r>
                    </m:oMath>
                  </m:oMathPara>
                </a14:m>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035300" y="4986146"/>
                <a:ext cx="965457" cy="461665"/>
              </a:xfrm>
              <a:prstGeom prst="rect">
                <a:avLst/>
              </a:prstGeom>
              <a:blipFill rotWithShape="0">
                <a:blip r:embed="rId13"/>
                <a:stretch>
                  <a:fillRect b="-1316"/>
                </a:stretch>
              </a:blipFill>
            </p:spPr>
            <p:txBody>
              <a:bodyPr/>
              <a:lstStyle/>
              <a:p>
                <a:r>
                  <a:rPr lang="zh-CN" altLang="en-US">
                    <a:noFill/>
                  </a:rPr>
                  <a:t> </a:t>
                </a:r>
              </a:p>
            </p:txBody>
          </p:sp>
        </mc:Fallback>
      </mc:AlternateContent>
      <p:sp>
        <p:nvSpPr>
          <p:cNvPr id="23" name="文本占位符 1"/>
          <p:cNvSpPr txBox="1">
            <a:spLocks/>
          </p:cNvSpPr>
          <p:nvPr/>
        </p:nvSpPr>
        <p:spPr>
          <a:xfrm>
            <a:off x="3114922" y="5572208"/>
            <a:ext cx="8442078" cy="4975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检测器越容易识别“真伪”，检测器</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loss</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值低，生成器</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loss</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值高</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文本占位符 1"/>
          <p:cNvSpPr txBox="1">
            <a:spLocks/>
          </p:cNvSpPr>
          <p:nvPr/>
        </p:nvSpPr>
        <p:spPr>
          <a:xfrm>
            <a:off x="3114922" y="6021581"/>
            <a:ext cx="8442078" cy="4975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检测器越不易识别“真伪”，检测器</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loss</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值高，生成器</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loss</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值低</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559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P spid="8" grpId="0"/>
      <p:bldP spid="9" grpId="0"/>
      <p:bldP spid="12" grpId="0"/>
      <p:bldP spid="13" grpId="0"/>
      <p:bldP spid="14" grpId="0"/>
      <p:bldP spid="15" grpId="0"/>
      <p:bldP spid="16" grpId="0"/>
      <p:bldP spid="19" grpId="0"/>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837632" y="1995910"/>
            <a:ext cx="5644170" cy="814580"/>
          </a:xfrm>
          <a:prstGeom prst="rect">
            <a:avLst/>
          </a:prstGeom>
        </p:spPr>
        <p:txBody>
          <a:bodyPr wrap="none" lIns="91438" tIns="45719" rIns="91438" bIns="45719">
            <a:spAutoFit/>
          </a:bodyPr>
          <a:lstStyle/>
          <a:p>
            <a:pPr>
              <a:lnSpc>
                <a:spcPct val="130000"/>
              </a:lnSpc>
            </a:pPr>
            <a:r>
              <a:rPr lang="en-US" altLang="zh-CN" sz="4000" b="1" dirty="0">
                <a:solidFill>
                  <a:schemeClr val="bg1"/>
                </a:solidFill>
                <a:latin typeface="微软雅黑" panose="020B0503020204020204" pitchFamily="34" charset="-122"/>
                <a:ea typeface="微软雅黑" panose="020B0503020204020204" pitchFamily="34" charset="-122"/>
              </a:rPr>
              <a:t>A-Fast-RCNN</a:t>
            </a:r>
            <a:r>
              <a:rPr lang="zh-CN" altLang="en-US" sz="4000" b="1" dirty="0">
                <a:solidFill>
                  <a:schemeClr val="bg1"/>
                </a:solidFill>
                <a:latin typeface="微软雅黑" panose="020B0503020204020204" pitchFamily="34" charset="-122"/>
                <a:ea typeface="微软雅黑" panose="020B0503020204020204" pitchFamily="34" charset="-122"/>
              </a:rPr>
              <a:t>实现细节</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056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299516" y="2654950"/>
            <a:ext cx="3244185" cy="463904"/>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cxnSp>
        <p:nvCxnSpPr>
          <p:cNvPr id="8" name="直接连接符 7"/>
          <p:cNvCxnSpPr/>
          <p:nvPr/>
        </p:nvCxnSpPr>
        <p:spPr>
          <a:xfrm>
            <a:off x="6034558" y="2827712"/>
            <a:ext cx="0" cy="1457340"/>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2185080" y="3302733"/>
            <a:ext cx="3358622" cy="707886"/>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rPr>
              <a:t>Fast-RCNN is composed of two parts </a:t>
            </a:r>
          </a:p>
        </p:txBody>
      </p:sp>
      <p:sp>
        <p:nvSpPr>
          <p:cNvPr id="11" name="文本框 10"/>
          <p:cNvSpPr txBox="1"/>
          <p:nvPr/>
        </p:nvSpPr>
        <p:spPr>
          <a:xfrm>
            <a:off x="6736360" y="3302733"/>
            <a:ext cx="3358622" cy="1631216"/>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rPr>
              <a:t>Consider two types of feature generations by adversarial networks competing against the Fast-RCNN </a:t>
            </a:r>
          </a:p>
        </p:txBody>
      </p:sp>
      <p:sp>
        <p:nvSpPr>
          <p:cNvPr id="14" name="文本框 13"/>
          <p:cNvSpPr txBox="1"/>
          <p:nvPr/>
        </p:nvSpPr>
        <p:spPr>
          <a:xfrm>
            <a:off x="2473455" y="2625292"/>
            <a:ext cx="3558905" cy="523220"/>
          </a:xfrm>
          <a:prstGeom prst="rect">
            <a:avLst/>
          </a:prstGeom>
          <a:noFill/>
          <a:ln>
            <a:noFill/>
          </a:ln>
        </p:spPr>
        <p:txBody>
          <a:bodyPr wrap="square" rtlCol="0">
            <a:spAutoFit/>
          </a:bodyPr>
          <a:lstStyle/>
          <a:p>
            <a:r>
              <a:rPr lang="en-US" altLang="zh-CN" sz="2800" b="1" dirty="0" smtClean="0">
                <a:solidFill>
                  <a:schemeClr val="bg1"/>
                </a:solidFill>
              </a:rPr>
              <a:t>3.1Fast</a:t>
            </a:r>
            <a:r>
              <a:rPr lang="zh-CN" altLang="en-US" sz="2800" b="1" dirty="0" smtClean="0">
                <a:solidFill>
                  <a:schemeClr val="bg1"/>
                </a:solidFill>
              </a:rPr>
              <a:t> </a:t>
            </a:r>
            <a:r>
              <a:rPr lang="en-US" altLang="zh-CN" sz="2800" b="1" dirty="0" smtClean="0">
                <a:solidFill>
                  <a:schemeClr val="bg1"/>
                </a:solidFill>
              </a:rPr>
              <a:t>R-CNN</a:t>
            </a:r>
            <a:r>
              <a:rPr lang="zh-CN" altLang="en-US" sz="2800" b="1" dirty="0" smtClean="0">
                <a:solidFill>
                  <a:schemeClr val="bg1"/>
                </a:solidFill>
              </a:rPr>
              <a:t>概述</a:t>
            </a:r>
            <a:endParaRPr lang="en-US" altLang="zh-CN" sz="2800" b="1" dirty="0">
              <a:solidFill>
                <a:schemeClr val="bg1"/>
              </a:solidFill>
            </a:endParaRPr>
          </a:p>
        </p:txBody>
      </p:sp>
      <p:sp>
        <p:nvSpPr>
          <p:cNvPr id="15" name="矩形 14"/>
          <p:cNvSpPr/>
          <p:nvPr/>
        </p:nvSpPr>
        <p:spPr>
          <a:xfrm>
            <a:off x="6832428" y="2654950"/>
            <a:ext cx="3137071" cy="463904"/>
          </a:xfrm>
          <a:prstGeom prst="rect">
            <a:avLst/>
          </a:prstGeom>
          <a:solidFill>
            <a:srgbClr val="D28C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 name="文本框 15"/>
          <p:cNvSpPr txBox="1"/>
          <p:nvPr/>
        </p:nvSpPr>
        <p:spPr>
          <a:xfrm>
            <a:off x="7011878" y="2654950"/>
            <a:ext cx="3140382" cy="523220"/>
          </a:xfrm>
          <a:prstGeom prst="rect">
            <a:avLst/>
          </a:prstGeom>
          <a:noFill/>
          <a:ln>
            <a:noFill/>
          </a:ln>
        </p:spPr>
        <p:txBody>
          <a:bodyPr wrap="square" rtlCol="0">
            <a:spAutoFit/>
          </a:bodyPr>
          <a:lstStyle/>
          <a:p>
            <a:pPr defTabSz="685800"/>
            <a:r>
              <a:rPr lang="en-US" altLang="zh-CN" sz="2800" b="1" dirty="0" smtClean="0">
                <a:solidFill>
                  <a:prstClr val="white"/>
                </a:solidFill>
              </a:rPr>
              <a:t>3.2</a:t>
            </a:r>
            <a:r>
              <a:rPr lang="zh-CN" altLang="en-US" sz="2800" b="1" dirty="0" smtClean="0">
                <a:solidFill>
                  <a:prstClr val="white"/>
                </a:solidFill>
              </a:rPr>
              <a:t>对抗网络设计</a:t>
            </a:r>
            <a:endParaRPr lang="zh-CN" altLang="en-US" sz="2800" b="1" dirty="0">
              <a:solidFill>
                <a:prstClr val="white"/>
              </a:solidFill>
            </a:endParaRPr>
          </a:p>
        </p:txBody>
      </p:sp>
      <p:sp>
        <p:nvSpPr>
          <p:cNvPr id="21" name="文本框 20"/>
          <p:cNvSpPr txBox="1"/>
          <p:nvPr/>
        </p:nvSpPr>
        <p:spPr>
          <a:xfrm>
            <a:off x="2875935" y="-125361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1454413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29492" y="3821237"/>
            <a:ext cx="2837100" cy="463904"/>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 name="文本框 9"/>
          <p:cNvSpPr txBox="1"/>
          <p:nvPr/>
        </p:nvSpPr>
        <p:spPr>
          <a:xfrm>
            <a:off x="5839795" y="1956546"/>
            <a:ext cx="3358622" cy="523220"/>
          </a:xfrm>
          <a:prstGeom prst="rect">
            <a:avLst/>
          </a:prstGeom>
          <a:noFill/>
        </p:spPr>
        <p:txBody>
          <a:bodyPr wrap="square" rtlCol="0">
            <a:spAutoFit/>
          </a:bodyPr>
          <a:lstStyle/>
          <a:p>
            <a:pPr marL="342900" indent="-342900">
              <a:buFont typeface="Arial" charset="0"/>
              <a:buChar char="•"/>
            </a:pP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卷积神经网络</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516094" y="3818204"/>
            <a:ext cx="1894892" cy="523220"/>
          </a:xfrm>
          <a:prstGeom prst="rect">
            <a:avLst/>
          </a:prstGeom>
          <a:noFill/>
          <a:ln>
            <a:noFill/>
          </a:ln>
        </p:spPr>
        <p:txBody>
          <a:bodyPr wrap="square" rtlCol="0">
            <a:spAutoFit/>
          </a:bodyPr>
          <a:lstStyle/>
          <a:p>
            <a:r>
              <a:rPr lang="en-US" altLang="zh-CN" sz="2800" b="1" dirty="0" smtClean="0">
                <a:solidFill>
                  <a:schemeClr val="bg1"/>
                </a:solidFill>
              </a:rPr>
              <a:t>Fast</a:t>
            </a:r>
            <a:r>
              <a:rPr lang="zh-CN" altLang="en-US" sz="2800" b="1" dirty="0" smtClean="0">
                <a:solidFill>
                  <a:schemeClr val="bg1"/>
                </a:solidFill>
              </a:rPr>
              <a:t> </a:t>
            </a:r>
            <a:r>
              <a:rPr lang="en-US" altLang="zh-CN" sz="2800" b="1" dirty="0" smtClean="0">
                <a:solidFill>
                  <a:schemeClr val="bg1"/>
                </a:solidFill>
              </a:rPr>
              <a:t>R-CNN</a:t>
            </a:r>
            <a:endParaRPr lang="en-US" altLang="zh-CN" sz="2800" b="1" dirty="0">
              <a:solidFill>
                <a:schemeClr val="bg1"/>
              </a:solidFill>
            </a:endParaRPr>
          </a:p>
        </p:txBody>
      </p:sp>
      <p:sp>
        <p:nvSpPr>
          <p:cNvPr id="21" name="文本框 20"/>
          <p:cNvSpPr txBox="1"/>
          <p:nvPr/>
        </p:nvSpPr>
        <p:spPr>
          <a:xfrm>
            <a:off x="2875935" y="-1253613"/>
            <a:ext cx="184731" cy="369332"/>
          </a:xfrm>
          <a:prstGeom prst="rect">
            <a:avLst/>
          </a:prstGeom>
          <a:noFill/>
        </p:spPr>
        <p:txBody>
          <a:bodyPr wrap="none" rtlCol="0">
            <a:spAutoFit/>
          </a:bodyPr>
          <a:lstStyle/>
          <a:p>
            <a:endParaRPr kumimoji="1" lang="zh-CN" altLang="en-US" dirty="0"/>
          </a:p>
        </p:txBody>
      </p:sp>
      <p:sp>
        <p:nvSpPr>
          <p:cNvPr id="4" name="左大括号 3"/>
          <p:cNvSpPr/>
          <p:nvPr/>
        </p:nvSpPr>
        <p:spPr>
          <a:xfrm>
            <a:off x="5209629" y="1956546"/>
            <a:ext cx="247578" cy="42465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文本框 11"/>
          <p:cNvSpPr txBox="1"/>
          <p:nvPr/>
        </p:nvSpPr>
        <p:spPr>
          <a:xfrm>
            <a:off x="6468971" y="2517834"/>
            <a:ext cx="3358622" cy="40011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用于</a:t>
            </a:r>
            <a:r>
              <a:rPr lang="zh-CN" altLang="en-US" sz="2000" b="1" dirty="0">
                <a:solidFill>
                  <a:srgbClr val="FF0000"/>
                </a:solidFill>
                <a:latin typeface="微软雅黑" panose="020B0503020204020204" pitchFamily="34" charset="-122"/>
                <a:ea typeface="微软雅黑" panose="020B0503020204020204" pitchFamily="34" charset="-122"/>
              </a:rPr>
              <a:t>特征提取</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839795" y="4110591"/>
            <a:ext cx="3987798" cy="523220"/>
          </a:xfrm>
          <a:prstGeom prst="rect">
            <a:avLst/>
          </a:prstGeom>
          <a:noFill/>
        </p:spPr>
        <p:txBody>
          <a:bodyPr wrap="square" rtlCol="0">
            <a:spAutoFit/>
          </a:bodyPr>
          <a:lstStyle/>
          <a:p>
            <a:pPr marL="342900" indent="-342900">
              <a:buFont typeface="Arial" charset="0"/>
              <a:buChar char="•"/>
            </a:pP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区域建议网</a:t>
            </a:r>
            <a:r>
              <a:rPr lang="zh-CN" altLang="en-US" sz="2800" b="1" dirty="0" smtClean="0">
                <a:solidFill>
                  <a:schemeClr val="bg1">
                    <a:lumMod val="50000"/>
                  </a:schemeClr>
                </a:solidFill>
                <a:latin typeface="微软雅黑" panose="020B0503020204020204" pitchFamily="34" charset="-122"/>
                <a:ea typeface="微软雅黑" panose="020B0503020204020204" pitchFamily="34" charset="-122"/>
              </a:rPr>
              <a:t>络</a:t>
            </a:r>
            <a:r>
              <a:rPr lang="en-US" altLang="zh-CN" sz="2800" b="1" dirty="0" smtClean="0">
                <a:solidFill>
                  <a:schemeClr val="bg1">
                    <a:lumMod val="50000"/>
                  </a:schemeClr>
                </a:solidFill>
                <a:latin typeface="微软雅黑" panose="020B0503020204020204" pitchFamily="34" charset="-122"/>
                <a:ea typeface="微软雅黑" panose="020B0503020204020204" pitchFamily="34" charset="-122"/>
              </a:rPr>
              <a:t>(RPN)</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468970" y="4854510"/>
            <a:ext cx="3790907" cy="400110"/>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兴趣区域网络</a:t>
            </a:r>
            <a:r>
              <a:rPr lang="en-US" altLang="zh-CN" sz="20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全连接层</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468971" y="5472515"/>
            <a:ext cx="3790907" cy="400110"/>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输出</a:t>
            </a:r>
            <a:r>
              <a:rPr lang="zh-CN" altLang="en-US" sz="2000" b="1" dirty="0">
                <a:solidFill>
                  <a:srgbClr val="FF0000"/>
                </a:solidFill>
                <a:latin typeface="微软雅黑" panose="020B0503020204020204" pitchFamily="34" charset="-122"/>
                <a:ea typeface="微软雅黑" panose="020B0503020204020204" pitchFamily="34" charset="-122"/>
              </a:rPr>
              <a:t>类</a:t>
            </a: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边界盒</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6"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文本占位符 1"/>
          <p:cNvSpPr txBox="1">
            <a:spLocks/>
          </p:cNvSpPr>
          <p:nvPr/>
        </p:nvSpPr>
        <p:spPr>
          <a:xfrm>
            <a:off x="649436" y="1270812"/>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3.1</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Fast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R-CNN</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概述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Tree>
    <p:extLst>
      <p:ext uri="{BB962C8B-B14F-4D97-AF65-F5344CB8AC3E}">
        <p14:creationId xmlns:p14="http://schemas.microsoft.com/office/powerpoint/2010/main" val="197547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83757" y="2098275"/>
            <a:ext cx="2759484" cy="1128344"/>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4" name="文本框 13"/>
          <p:cNvSpPr txBox="1"/>
          <p:nvPr/>
        </p:nvSpPr>
        <p:spPr>
          <a:xfrm>
            <a:off x="4411528" y="2185393"/>
            <a:ext cx="2303942" cy="954107"/>
          </a:xfrm>
          <a:prstGeom prst="rect">
            <a:avLst/>
          </a:prstGeom>
          <a:noFill/>
          <a:ln>
            <a:noFill/>
          </a:ln>
        </p:spPr>
        <p:txBody>
          <a:bodyPr wrap="square" rtlCol="0">
            <a:spAutoFit/>
          </a:bodyPr>
          <a:lstStyle/>
          <a:p>
            <a:pPr algn="ctr"/>
            <a:r>
              <a:rPr lang="en-US" altLang="zh-CN" sz="2800" b="1" dirty="0">
                <a:solidFill>
                  <a:schemeClr val="bg1"/>
                </a:solidFill>
              </a:rPr>
              <a:t>convolutional network</a:t>
            </a:r>
          </a:p>
        </p:txBody>
      </p:sp>
      <p:sp>
        <p:nvSpPr>
          <p:cNvPr id="21" name="文本框 20"/>
          <p:cNvSpPr txBox="1"/>
          <p:nvPr/>
        </p:nvSpPr>
        <p:spPr>
          <a:xfrm>
            <a:off x="2875935" y="-1253613"/>
            <a:ext cx="184731" cy="369332"/>
          </a:xfrm>
          <a:prstGeom prst="rect">
            <a:avLst/>
          </a:prstGeom>
          <a:noFill/>
        </p:spPr>
        <p:txBody>
          <a:bodyPr wrap="none" rtlCol="0">
            <a:spAutoFit/>
          </a:bodyPr>
          <a:lstStyle/>
          <a:p>
            <a:endParaRPr kumimoji="1" lang="zh-CN" altLang="en-US" dirty="0"/>
          </a:p>
        </p:txBody>
      </p:sp>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r="12396"/>
          <a:stretch/>
        </p:blipFill>
        <p:spPr>
          <a:xfrm>
            <a:off x="726094" y="1824626"/>
            <a:ext cx="2598090" cy="1675643"/>
          </a:xfrm>
          <a:prstGeom prst="rect">
            <a:avLst/>
          </a:prstGeom>
        </p:spPr>
      </p:pic>
      <p:cxnSp>
        <p:nvCxnSpPr>
          <p:cNvPr id="6" name="直线箭头连接符 5"/>
          <p:cNvCxnSpPr/>
          <p:nvPr/>
        </p:nvCxnSpPr>
        <p:spPr>
          <a:xfrm>
            <a:off x="3456122" y="2603711"/>
            <a:ext cx="573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a:off x="7545092" y="2603711"/>
            <a:ext cx="1009973" cy="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836115" y="2098275"/>
            <a:ext cx="2303942" cy="338554"/>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Feature</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maps</a:t>
            </a:r>
          </a:p>
        </p:txBody>
      </p:sp>
      <p:sp>
        <p:nvSpPr>
          <p:cNvPr id="20" name="矩形 19"/>
          <p:cNvSpPr/>
          <p:nvPr/>
        </p:nvSpPr>
        <p:spPr>
          <a:xfrm>
            <a:off x="9020772" y="2098275"/>
            <a:ext cx="2759484" cy="1128344"/>
          </a:xfrm>
          <a:prstGeom prst="rect">
            <a:avLst/>
          </a:prstGeom>
          <a:solidFill>
            <a:srgbClr val="FDD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2" name="文本框 21"/>
          <p:cNvSpPr txBox="1"/>
          <p:nvPr/>
        </p:nvSpPr>
        <p:spPr>
          <a:xfrm>
            <a:off x="9248543" y="2236775"/>
            <a:ext cx="2303942" cy="954107"/>
          </a:xfrm>
          <a:prstGeom prst="rect">
            <a:avLst/>
          </a:prstGeom>
          <a:noFill/>
          <a:ln>
            <a:noFill/>
          </a:ln>
        </p:spPr>
        <p:txBody>
          <a:bodyPr wrap="square" rtlCol="0">
            <a:spAutoFit/>
          </a:bodyPr>
          <a:lstStyle/>
          <a:p>
            <a:pPr algn="ctr"/>
            <a:r>
              <a:rPr lang="en-US" altLang="zh-CN" sz="2800" b="1" dirty="0" smtClean="0">
                <a:solidFill>
                  <a:schemeClr val="bg1"/>
                </a:solidFill>
              </a:rPr>
              <a:t>RoI</a:t>
            </a:r>
            <a:r>
              <a:rPr lang="zh-CN" altLang="en-US" sz="2800" b="1" dirty="0" smtClean="0">
                <a:solidFill>
                  <a:schemeClr val="bg1"/>
                </a:solidFill>
              </a:rPr>
              <a:t> </a:t>
            </a:r>
            <a:r>
              <a:rPr lang="en-US" altLang="zh-CN" sz="2800" b="1" dirty="0" smtClean="0">
                <a:solidFill>
                  <a:schemeClr val="bg1"/>
                </a:solidFill>
              </a:rPr>
              <a:t>pooling</a:t>
            </a:r>
          </a:p>
          <a:p>
            <a:pPr algn="ctr"/>
            <a:r>
              <a:rPr lang="en-US" altLang="zh-CN" sz="2800" b="1" dirty="0" smtClean="0">
                <a:solidFill>
                  <a:schemeClr val="bg1"/>
                </a:solidFill>
              </a:rPr>
              <a:t>layer</a:t>
            </a:r>
            <a:endParaRPr lang="en-US" altLang="zh-CN" sz="2800" b="1" dirty="0">
              <a:solidFill>
                <a:schemeClr val="bg1"/>
              </a:solidFill>
            </a:endParaRPr>
          </a:p>
        </p:txBody>
      </p:sp>
      <p:cxnSp>
        <p:nvCxnSpPr>
          <p:cNvPr id="23" name="直线箭头连接符 22"/>
          <p:cNvCxnSpPr/>
          <p:nvPr/>
        </p:nvCxnSpPr>
        <p:spPr>
          <a:xfrm>
            <a:off x="10400513" y="3365119"/>
            <a:ext cx="0" cy="965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248542" y="3507329"/>
            <a:ext cx="2303942" cy="584775"/>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 fixed size feature vector</a:t>
            </a:r>
          </a:p>
        </p:txBody>
      </p:sp>
      <p:sp>
        <p:nvSpPr>
          <p:cNvPr id="28" name="矩形 27"/>
          <p:cNvSpPr/>
          <p:nvPr/>
        </p:nvSpPr>
        <p:spPr>
          <a:xfrm>
            <a:off x="9020771" y="4500670"/>
            <a:ext cx="2759484" cy="11283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9" name="文本框 28"/>
          <p:cNvSpPr txBox="1"/>
          <p:nvPr/>
        </p:nvSpPr>
        <p:spPr>
          <a:xfrm>
            <a:off x="9248542" y="4649343"/>
            <a:ext cx="2303942" cy="830997"/>
          </a:xfrm>
          <a:prstGeom prst="rect">
            <a:avLst/>
          </a:prstGeom>
          <a:noFill/>
          <a:ln>
            <a:noFill/>
          </a:ln>
        </p:spPr>
        <p:txBody>
          <a:bodyPr wrap="square" rtlCol="0">
            <a:spAutoFit/>
          </a:bodyPr>
          <a:lstStyle/>
          <a:p>
            <a:pPr algn="ctr"/>
            <a:r>
              <a:rPr lang="en-US" altLang="zh-CN" sz="2400" b="1" dirty="0" smtClean="0">
                <a:solidFill>
                  <a:schemeClr val="bg1"/>
                </a:solidFill>
              </a:rPr>
              <a:t>Fully</a:t>
            </a:r>
            <a:r>
              <a:rPr lang="zh-CN" altLang="en-US" sz="2400" b="1" dirty="0" smtClean="0">
                <a:solidFill>
                  <a:schemeClr val="bg1"/>
                </a:solidFill>
              </a:rPr>
              <a:t> </a:t>
            </a:r>
            <a:r>
              <a:rPr lang="en-US" altLang="zh-CN" sz="2400" b="1" dirty="0" smtClean="0">
                <a:solidFill>
                  <a:schemeClr val="bg1"/>
                </a:solidFill>
              </a:rPr>
              <a:t>connected</a:t>
            </a:r>
            <a:r>
              <a:rPr lang="zh-CN" altLang="en-US" sz="2400" b="1" dirty="0" smtClean="0">
                <a:solidFill>
                  <a:schemeClr val="bg1"/>
                </a:solidFill>
              </a:rPr>
              <a:t> </a:t>
            </a:r>
            <a:r>
              <a:rPr lang="en-US" altLang="zh-CN" sz="2400" b="1" dirty="0" smtClean="0">
                <a:solidFill>
                  <a:schemeClr val="bg1"/>
                </a:solidFill>
              </a:rPr>
              <a:t>layers</a:t>
            </a:r>
            <a:endParaRPr lang="en-US" altLang="zh-CN" sz="2400" b="1" dirty="0">
              <a:solidFill>
                <a:schemeClr val="bg1"/>
              </a:solidFill>
            </a:endParaRPr>
          </a:p>
        </p:txBody>
      </p:sp>
      <p:sp>
        <p:nvSpPr>
          <p:cNvPr id="30" name="文本框 29"/>
          <p:cNvSpPr txBox="1"/>
          <p:nvPr/>
        </p:nvSpPr>
        <p:spPr>
          <a:xfrm>
            <a:off x="873168" y="3630440"/>
            <a:ext cx="2303942" cy="338554"/>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input</a:t>
            </a:r>
          </a:p>
        </p:txBody>
      </p:sp>
      <p:sp>
        <p:nvSpPr>
          <p:cNvPr id="31" name="矩形 30"/>
          <p:cNvSpPr/>
          <p:nvPr/>
        </p:nvSpPr>
        <p:spPr>
          <a:xfrm>
            <a:off x="4183757" y="3962673"/>
            <a:ext cx="2301221" cy="88193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32" name="文本框 31"/>
          <p:cNvSpPr txBox="1"/>
          <p:nvPr/>
        </p:nvSpPr>
        <p:spPr>
          <a:xfrm>
            <a:off x="4280089" y="4148404"/>
            <a:ext cx="2108555" cy="523220"/>
          </a:xfrm>
          <a:prstGeom prst="rect">
            <a:avLst/>
          </a:prstGeom>
          <a:noFill/>
          <a:ln>
            <a:noFill/>
          </a:ln>
        </p:spPr>
        <p:txBody>
          <a:bodyPr wrap="square" rtlCol="0">
            <a:spAutoFit/>
          </a:bodyPr>
          <a:lstStyle/>
          <a:p>
            <a:pPr algn="ctr"/>
            <a:r>
              <a:rPr lang="en-US" altLang="zh-CN" sz="2800" b="1" dirty="0">
                <a:solidFill>
                  <a:schemeClr val="bg1"/>
                </a:solidFill>
              </a:rPr>
              <a:t>probabilities</a:t>
            </a:r>
          </a:p>
        </p:txBody>
      </p:sp>
      <p:sp>
        <p:nvSpPr>
          <p:cNvPr id="33" name="矩形 32"/>
          <p:cNvSpPr/>
          <p:nvPr/>
        </p:nvSpPr>
        <p:spPr>
          <a:xfrm>
            <a:off x="4183757" y="5389519"/>
            <a:ext cx="2301221" cy="88193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34" name="文本框 33"/>
          <p:cNvSpPr txBox="1"/>
          <p:nvPr/>
        </p:nvSpPr>
        <p:spPr>
          <a:xfrm>
            <a:off x="4280089" y="5575250"/>
            <a:ext cx="2108555" cy="461665"/>
          </a:xfrm>
          <a:prstGeom prst="rect">
            <a:avLst/>
          </a:prstGeom>
          <a:noFill/>
          <a:ln>
            <a:noFill/>
          </a:ln>
        </p:spPr>
        <p:txBody>
          <a:bodyPr wrap="square" rtlCol="0">
            <a:spAutoFit/>
          </a:bodyPr>
          <a:lstStyle/>
          <a:p>
            <a:pPr algn="ctr"/>
            <a:r>
              <a:rPr lang="en-US" altLang="zh-CN" sz="2400" b="1" dirty="0">
                <a:solidFill>
                  <a:schemeClr val="bg1"/>
                </a:solidFill>
              </a:rPr>
              <a:t>bounding box</a:t>
            </a:r>
          </a:p>
        </p:txBody>
      </p:sp>
      <p:cxnSp>
        <p:nvCxnSpPr>
          <p:cNvPr id="36" name="直线箭头连接符 35"/>
          <p:cNvCxnSpPr/>
          <p:nvPr/>
        </p:nvCxnSpPr>
        <p:spPr>
          <a:xfrm flipH="1">
            <a:off x="7649676" y="5089078"/>
            <a:ext cx="12179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649676" y="4576910"/>
            <a:ext cx="1122364" cy="338554"/>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output</a:t>
            </a:r>
          </a:p>
        </p:txBody>
      </p:sp>
      <p:sp>
        <p:nvSpPr>
          <p:cNvPr id="39" name="左大括号 38"/>
          <p:cNvSpPr/>
          <p:nvPr/>
        </p:nvSpPr>
        <p:spPr>
          <a:xfrm rot="10800000">
            <a:off x="6943241" y="3938703"/>
            <a:ext cx="207937" cy="23296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文本占位符 1"/>
          <p:cNvSpPr txBox="1">
            <a:spLocks/>
          </p:cNvSpPr>
          <p:nvPr/>
        </p:nvSpPr>
        <p:spPr>
          <a:xfrm>
            <a:off x="649436" y="1270812"/>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3.1</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Fast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R-CNN</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概述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27"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r="12396"/>
          <a:stretch/>
        </p:blipFill>
        <p:spPr>
          <a:xfrm>
            <a:off x="726094" y="4265728"/>
            <a:ext cx="2598090" cy="1675643"/>
          </a:xfrm>
          <a:prstGeom prst="rect">
            <a:avLst/>
          </a:prstGeom>
        </p:spPr>
      </p:pic>
      <p:sp>
        <p:nvSpPr>
          <p:cNvPr id="37" name="线形标注 1 36"/>
          <p:cNvSpPr/>
          <p:nvPr/>
        </p:nvSpPr>
        <p:spPr>
          <a:xfrm>
            <a:off x="1703077" y="6036915"/>
            <a:ext cx="1414838" cy="321074"/>
          </a:xfrm>
          <a:prstGeom prst="borderCallout1">
            <a:avLst>
              <a:gd name="adj1" fmla="val -211459"/>
              <a:gd name="adj2" fmla="val -28261"/>
              <a:gd name="adj3" fmla="val 65034"/>
              <a:gd name="adj4" fmla="val -2248"/>
            </a:avLst>
          </a:prstGeom>
          <a:noFill/>
          <a:ln>
            <a:solidFill>
              <a:srgbClr val="E73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architecture</a:t>
            </a:r>
            <a:endParaRPr lang="zh-CN" altLang="en-US" b="1" dirty="0">
              <a:solidFill>
                <a:srgbClr val="FF0000"/>
              </a:solidFill>
            </a:endParaRPr>
          </a:p>
        </p:txBody>
      </p:sp>
      <p:sp>
        <p:nvSpPr>
          <p:cNvPr id="41" name="矩形 40"/>
          <p:cNvSpPr/>
          <p:nvPr/>
        </p:nvSpPr>
        <p:spPr>
          <a:xfrm>
            <a:off x="726094" y="4576910"/>
            <a:ext cx="1521806" cy="8126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线箭头连接符 35"/>
          <p:cNvCxnSpPr/>
          <p:nvPr/>
        </p:nvCxnSpPr>
        <p:spPr>
          <a:xfrm flipH="1">
            <a:off x="3457288" y="5103549"/>
            <a:ext cx="12179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13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9" grpId="0"/>
      <p:bldP spid="20" grpId="0" animBg="1"/>
      <p:bldP spid="22" grpId="0"/>
      <p:bldP spid="26" grpId="0"/>
      <p:bldP spid="28" grpId="0" animBg="1"/>
      <p:bldP spid="29" grpId="0"/>
      <p:bldP spid="31" grpId="0" animBg="1"/>
      <p:bldP spid="32" grpId="0"/>
      <p:bldP spid="33" grpId="0" animBg="1"/>
      <p:bldP spid="34" grpId="0"/>
      <p:bldP spid="38" grpId="0"/>
      <p:bldP spid="39" grpId="0" animBg="1"/>
      <p:bldP spid="37" grpId="0"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875935" y="-1253613"/>
            <a:ext cx="184731" cy="369332"/>
          </a:xfrm>
          <a:prstGeom prst="rect">
            <a:avLst/>
          </a:prstGeom>
          <a:noFill/>
        </p:spPr>
        <p:txBody>
          <a:bodyPr wrap="none" rtlCol="0">
            <a:spAutoFit/>
          </a:bodyPr>
          <a:lstStyle/>
          <a:p>
            <a:endParaRPr kumimoji="1" lang="zh-CN" altLang="en-US" dirty="0"/>
          </a:p>
        </p:txBody>
      </p:sp>
      <p:sp>
        <p:nvSpPr>
          <p:cNvPr id="28" name="矩形 27"/>
          <p:cNvSpPr/>
          <p:nvPr/>
        </p:nvSpPr>
        <p:spPr>
          <a:xfrm>
            <a:off x="427112" y="3431504"/>
            <a:ext cx="2759484" cy="1128344"/>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9" name="文本框 28"/>
          <p:cNvSpPr txBox="1"/>
          <p:nvPr/>
        </p:nvSpPr>
        <p:spPr>
          <a:xfrm>
            <a:off x="654883" y="3582990"/>
            <a:ext cx="2303942" cy="830997"/>
          </a:xfrm>
          <a:prstGeom prst="rect">
            <a:avLst/>
          </a:prstGeom>
          <a:noFill/>
          <a:ln>
            <a:noFill/>
          </a:ln>
        </p:spPr>
        <p:txBody>
          <a:bodyPr wrap="square" rtlCol="0">
            <a:spAutoFit/>
          </a:bodyPr>
          <a:lstStyle/>
          <a:p>
            <a:pPr algn="ctr"/>
            <a:r>
              <a:rPr lang="zh-CN" altLang="en-US" sz="2400" b="1" dirty="0" smtClean="0">
                <a:solidFill>
                  <a:schemeClr val="bg1"/>
                </a:solidFill>
              </a:rPr>
              <a:t>两种特征生成网络</a:t>
            </a:r>
            <a:endParaRPr lang="en-US" altLang="zh-CN" sz="2400" b="1" dirty="0">
              <a:solidFill>
                <a:schemeClr val="bg1"/>
              </a:solidFill>
            </a:endParaRPr>
          </a:p>
        </p:txBody>
      </p:sp>
      <p:sp>
        <p:nvSpPr>
          <p:cNvPr id="32" name="文本框 31"/>
          <p:cNvSpPr txBox="1"/>
          <p:nvPr/>
        </p:nvSpPr>
        <p:spPr>
          <a:xfrm>
            <a:off x="3719612" y="2012344"/>
            <a:ext cx="7418288" cy="461665"/>
          </a:xfrm>
          <a:prstGeom prst="rect">
            <a:avLst/>
          </a:prstGeom>
          <a:noFill/>
          <a:ln>
            <a:noFill/>
          </a:ln>
        </p:spPr>
        <p:txBody>
          <a:bodyPr wrap="square" rtlCol="0">
            <a:spAutoFit/>
          </a:bodyPr>
          <a:lstStyle/>
          <a:p>
            <a:pPr marL="342900" indent="-342900">
              <a:buFont typeface="Arial" charset="0"/>
              <a:buChar char="•"/>
            </a:pP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Adversarial Spatial </a:t>
            </a:r>
            <a:r>
              <a:rPr lang="en-US" altLang="zh-CN" sz="2400" b="1" dirty="0">
                <a:solidFill>
                  <a:srgbClr val="FF0000"/>
                </a:solidFill>
                <a:latin typeface="微软雅黑" panose="020B0503020204020204" pitchFamily="34" charset="-122"/>
                <a:ea typeface="微软雅黑" panose="020B0503020204020204" pitchFamily="34" charset="-122"/>
              </a:rPr>
              <a:t>Dropout</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 Network (ASDN)</a:t>
            </a:r>
          </a:p>
        </p:txBody>
      </p:sp>
      <p:sp>
        <p:nvSpPr>
          <p:cNvPr id="34" name="文本框 33"/>
          <p:cNvSpPr txBox="1"/>
          <p:nvPr/>
        </p:nvSpPr>
        <p:spPr>
          <a:xfrm>
            <a:off x="3753479" y="3918456"/>
            <a:ext cx="8336921" cy="461665"/>
          </a:xfrm>
          <a:prstGeom prst="rect">
            <a:avLst/>
          </a:prstGeom>
          <a:noFill/>
          <a:ln>
            <a:noFill/>
          </a:ln>
        </p:spPr>
        <p:txBody>
          <a:bodyPr wrap="square" rtlCol="0">
            <a:spAutoFit/>
          </a:bodyPr>
          <a:lstStyle/>
          <a:p>
            <a:pPr marL="342900" indent="-342900">
              <a:buFont typeface="Arial" charset="0"/>
              <a:buChar char="•"/>
            </a:pP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Adversarial Spatial </a:t>
            </a:r>
            <a:r>
              <a:rPr lang="en-US" altLang="zh-CN" sz="2400" b="1" dirty="0">
                <a:solidFill>
                  <a:srgbClr val="FF0000"/>
                </a:solidFill>
                <a:latin typeface="微软雅黑" panose="020B0503020204020204" pitchFamily="34" charset="-122"/>
                <a:ea typeface="微软雅黑" panose="020B0503020204020204" pitchFamily="34" charset="-122"/>
              </a:rPr>
              <a:t>Transformer</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 Network</a:t>
            </a:r>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ASTN</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左大括号 38"/>
          <p:cNvSpPr/>
          <p:nvPr/>
        </p:nvSpPr>
        <p:spPr>
          <a:xfrm rot="10800000" flipH="1">
            <a:off x="3328212" y="2293111"/>
            <a:ext cx="249785" cy="36391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对抗网络设计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35" name="文本框 34"/>
          <p:cNvSpPr txBox="1"/>
          <p:nvPr/>
        </p:nvSpPr>
        <p:spPr>
          <a:xfrm>
            <a:off x="4515478" y="2639852"/>
            <a:ext cx="6804460" cy="461665"/>
          </a:xfrm>
          <a:prstGeom prst="rect">
            <a:avLst/>
          </a:prstGeom>
          <a:noFill/>
          <a:ln>
            <a:noFill/>
          </a:ln>
        </p:spPr>
        <p:txBody>
          <a:bodyPr wrap="square" rtlCol="0">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空间对抗损失网络：生成遮挡特征</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4515478" y="4545964"/>
            <a:ext cx="6804460" cy="461665"/>
          </a:xfrm>
          <a:prstGeom prst="rect">
            <a:avLst/>
          </a:prstGeom>
          <a:noFill/>
          <a:ln>
            <a:noFill/>
          </a:ln>
        </p:spPr>
        <p:txBody>
          <a:bodyPr wrap="square" rtlCol="0">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空间对抗转化网络：生成形变特征</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357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2" grpId="0"/>
      <p:bldP spid="34" grpId="0"/>
      <p:bldP spid="39" grpId="0" animBg="1"/>
      <p:bldP spid="35"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875935" y="-1253613"/>
            <a:ext cx="184731" cy="369332"/>
          </a:xfrm>
          <a:prstGeom prst="rect">
            <a:avLst/>
          </a:prstGeom>
          <a:noFill/>
        </p:spPr>
        <p:txBody>
          <a:bodyPr wrap="none" rtlCol="0">
            <a:spAutoFit/>
          </a:bodyPr>
          <a:lstStyle/>
          <a:p>
            <a:endParaRPr kumimoji="1" lang="zh-CN" altLang="en-US" dirty="0"/>
          </a:p>
        </p:txBody>
      </p:sp>
      <p:sp>
        <p:nvSpPr>
          <p:cNvPr id="40"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对抗网络设计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3"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741801" y="1934869"/>
            <a:ext cx="2759484" cy="1128344"/>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5" name="文本框 44"/>
          <p:cNvSpPr txBox="1"/>
          <p:nvPr/>
        </p:nvSpPr>
        <p:spPr>
          <a:xfrm>
            <a:off x="969572" y="2021987"/>
            <a:ext cx="2303942" cy="954107"/>
          </a:xfrm>
          <a:prstGeom prst="rect">
            <a:avLst/>
          </a:prstGeom>
          <a:noFill/>
          <a:ln>
            <a:noFill/>
          </a:ln>
        </p:spPr>
        <p:txBody>
          <a:bodyPr wrap="square" rtlCol="0">
            <a:spAutoFit/>
          </a:bodyPr>
          <a:lstStyle/>
          <a:p>
            <a:pPr algn="ctr"/>
            <a:r>
              <a:rPr lang="en-US" altLang="zh-CN" sz="2800" b="1" dirty="0">
                <a:solidFill>
                  <a:schemeClr val="bg1"/>
                </a:solidFill>
              </a:rPr>
              <a:t>convolutional network</a:t>
            </a:r>
          </a:p>
        </p:txBody>
      </p:sp>
      <p:cxnSp>
        <p:nvCxnSpPr>
          <p:cNvPr id="46" name="直线箭头连接符 15"/>
          <p:cNvCxnSpPr/>
          <p:nvPr/>
        </p:nvCxnSpPr>
        <p:spPr>
          <a:xfrm>
            <a:off x="3943790" y="2454776"/>
            <a:ext cx="1009973" cy="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3234813" y="1949340"/>
            <a:ext cx="2303942" cy="338554"/>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Feature</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maps</a:t>
            </a:r>
          </a:p>
        </p:txBody>
      </p:sp>
      <p:sp>
        <p:nvSpPr>
          <p:cNvPr id="48" name="矩形 47"/>
          <p:cNvSpPr/>
          <p:nvPr/>
        </p:nvSpPr>
        <p:spPr>
          <a:xfrm>
            <a:off x="5214695" y="2011109"/>
            <a:ext cx="2759484" cy="1128344"/>
          </a:xfrm>
          <a:prstGeom prst="rect">
            <a:avLst/>
          </a:prstGeom>
          <a:solidFill>
            <a:srgbClr val="FDD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9" name="文本框 48"/>
          <p:cNvSpPr txBox="1"/>
          <p:nvPr/>
        </p:nvSpPr>
        <p:spPr>
          <a:xfrm>
            <a:off x="5442466" y="2149609"/>
            <a:ext cx="2303942" cy="954107"/>
          </a:xfrm>
          <a:prstGeom prst="rect">
            <a:avLst/>
          </a:prstGeom>
          <a:noFill/>
          <a:ln>
            <a:noFill/>
          </a:ln>
        </p:spPr>
        <p:txBody>
          <a:bodyPr wrap="square" rtlCol="0">
            <a:spAutoFit/>
          </a:bodyPr>
          <a:lstStyle/>
          <a:p>
            <a:pPr algn="ctr"/>
            <a:r>
              <a:rPr lang="en-US" altLang="zh-CN" sz="2800" b="1" dirty="0" smtClean="0">
                <a:solidFill>
                  <a:schemeClr val="bg1"/>
                </a:solidFill>
              </a:rPr>
              <a:t>RoI</a:t>
            </a:r>
            <a:r>
              <a:rPr lang="zh-CN" altLang="en-US" sz="2800" b="1" dirty="0" smtClean="0">
                <a:solidFill>
                  <a:schemeClr val="bg1"/>
                </a:solidFill>
              </a:rPr>
              <a:t> </a:t>
            </a:r>
            <a:r>
              <a:rPr lang="en-US" altLang="zh-CN" sz="2800" b="1" dirty="0" smtClean="0">
                <a:solidFill>
                  <a:schemeClr val="bg1"/>
                </a:solidFill>
              </a:rPr>
              <a:t>pooling</a:t>
            </a:r>
          </a:p>
          <a:p>
            <a:pPr algn="ctr"/>
            <a:r>
              <a:rPr lang="en-US" altLang="zh-CN" sz="2800" b="1" dirty="0" smtClean="0">
                <a:solidFill>
                  <a:schemeClr val="bg1"/>
                </a:solidFill>
              </a:rPr>
              <a:t>layer</a:t>
            </a:r>
            <a:endParaRPr lang="en-US" altLang="zh-CN" sz="2800" b="1" dirty="0">
              <a:solidFill>
                <a:schemeClr val="bg1"/>
              </a:solidFill>
            </a:endParaRPr>
          </a:p>
        </p:txBody>
      </p:sp>
      <p:cxnSp>
        <p:nvCxnSpPr>
          <p:cNvPr id="50" name="直线箭头连接符 22"/>
          <p:cNvCxnSpPr/>
          <p:nvPr/>
        </p:nvCxnSpPr>
        <p:spPr>
          <a:xfrm>
            <a:off x="6594436" y="3277953"/>
            <a:ext cx="0" cy="965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5442465" y="3420163"/>
            <a:ext cx="2303942" cy="584775"/>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 fixed size feature vector</a:t>
            </a:r>
          </a:p>
        </p:txBody>
      </p:sp>
      <p:sp>
        <p:nvSpPr>
          <p:cNvPr id="52" name="矩形 51"/>
          <p:cNvSpPr/>
          <p:nvPr/>
        </p:nvSpPr>
        <p:spPr>
          <a:xfrm>
            <a:off x="5214694" y="4413504"/>
            <a:ext cx="2759484" cy="11283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3" name="文本框 52"/>
          <p:cNvSpPr txBox="1"/>
          <p:nvPr/>
        </p:nvSpPr>
        <p:spPr>
          <a:xfrm>
            <a:off x="5442465" y="4562177"/>
            <a:ext cx="2303942" cy="830997"/>
          </a:xfrm>
          <a:prstGeom prst="rect">
            <a:avLst/>
          </a:prstGeom>
          <a:noFill/>
          <a:ln>
            <a:noFill/>
          </a:ln>
        </p:spPr>
        <p:txBody>
          <a:bodyPr wrap="square" rtlCol="0">
            <a:spAutoFit/>
          </a:bodyPr>
          <a:lstStyle/>
          <a:p>
            <a:pPr algn="ctr"/>
            <a:r>
              <a:rPr lang="en-US" altLang="zh-CN" sz="2400" b="1" dirty="0" smtClean="0">
                <a:solidFill>
                  <a:schemeClr val="bg1"/>
                </a:solidFill>
              </a:rPr>
              <a:t>Fully</a:t>
            </a:r>
            <a:r>
              <a:rPr lang="zh-CN" altLang="en-US" sz="2400" b="1" dirty="0" smtClean="0">
                <a:solidFill>
                  <a:schemeClr val="bg1"/>
                </a:solidFill>
              </a:rPr>
              <a:t> </a:t>
            </a:r>
            <a:r>
              <a:rPr lang="en-US" altLang="zh-CN" sz="2400" b="1" dirty="0" smtClean="0">
                <a:solidFill>
                  <a:schemeClr val="bg1"/>
                </a:solidFill>
              </a:rPr>
              <a:t>connected</a:t>
            </a:r>
            <a:r>
              <a:rPr lang="zh-CN" altLang="en-US" sz="2400" b="1" dirty="0" smtClean="0">
                <a:solidFill>
                  <a:schemeClr val="bg1"/>
                </a:solidFill>
              </a:rPr>
              <a:t> </a:t>
            </a:r>
            <a:r>
              <a:rPr lang="en-US" altLang="zh-CN" sz="2400" b="1" dirty="0" smtClean="0">
                <a:solidFill>
                  <a:schemeClr val="bg1"/>
                </a:solidFill>
              </a:rPr>
              <a:t>layers</a:t>
            </a:r>
            <a:endParaRPr lang="en-US" altLang="zh-CN" sz="2400" b="1" dirty="0">
              <a:solidFill>
                <a:schemeClr val="bg1"/>
              </a:solidFill>
            </a:endParaRPr>
          </a:p>
        </p:txBody>
      </p:sp>
      <p:sp>
        <p:nvSpPr>
          <p:cNvPr id="54" name="矩形 53"/>
          <p:cNvSpPr/>
          <p:nvPr/>
        </p:nvSpPr>
        <p:spPr>
          <a:xfrm>
            <a:off x="741801" y="3799267"/>
            <a:ext cx="2301221" cy="88193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5" name="文本框 54"/>
          <p:cNvSpPr txBox="1"/>
          <p:nvPr/>
        </p:nvSpPr>
        <p:spPr>
          <a:xfrm>
            <a:off x="838133" y="3984998"/>
            <a:ext cx="2108555" cy="523220"/>
          </a:xfrm>
          <a:prstGeom prst="rect">
            <a:avLst/>
          </a:prstGeom>
          <a:noFill/>
          <a:ln>
            <a:noFill/>
          </a:ln>
        </p:spPr>
        <p:txBody>
          <a:bodyPr wrap="square" rtlCol="0">
            <a:spAutoFit/>
          </a:bodyPr>
          <a:lstStyle/>
          <a:p>
            <a:pPr algn="ctr"/>
            <a:r>
              <a:rPr lang="en-US" altLang="zh-CN" sz="2800" b="1" dirty="0">
                <a:solidFill>
                  <a:schemeClr val="bg1"/>
                </a:solidFill>
              </a:rPr>
              <a:t>probabilities</a:t>
            </a:r>
          </a:p>
        </p:txBody>
      </p:sp>
      <p:sp>
        <p:nvSpPr>
          <p:cNvPr id="56" name="矩形 55"/>
          <p:cNvSpPr/>
          <p:nvPr/>
        </p:nvSpPr>
        <p:spPr>
          <a:xfrm>
            <a:off x="741801" y="5226113"/>
            <a:ext cx="2301221" cy="88193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文本框 56"/>
          <p:cNvSpPr txBox="1"/>
          <p:nvPr/>
        </p:nvSpPr>
        <p:spPr>
          <a:xfrm>
            <a:off x="838133" y="5411844"/>
            <a:ext cx="2108555" cy="461665"/>
          </a:xfrm>
          <a:prstGeom prst="rect">
            <a:avLst/>
          </a:prstGeom>
          <a:noFill/>
          <a:ln>
            <a:noFill/>
          </a:ln>
        </p:spPr>
        <p:txBody>
          <a:bodyPr wrap="square" rtlCol="0">
            <a:spAutoFit/>
          </a:bodyPr>
          <a:lstStyle/>
          <a:p>
            <a:pPr algn="ctr"/>
            <a:r>
              <a:rPr lang="en-US" altLang="zh-CN" sz="2400" b="1" dirty="0">
                <a:solidFill>
                  <a:schemeClr val="bg1"/>
                </a:solidFill>
              </a:rPr>
              <a:t>bounding box</a:t>
            </a:r>
          </a:p>
        </p:txBody>
      </p:sp>
      <p:cxnSp>
        <p:nvCxnSpPr>
          <p:cNvPr id="58" name="直线箭头连接符 35"/>
          <p:cNvCxnSpPr/>
          <p:nvPr/>
        </p:nvCxnSpPr>
        <p:spPr>
          <a:xfrm flipH="1">
            <a:off x="3844809" y="4940143"/>
            <a:ext cx="12179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844809" y="4427975"/>
            <a:ext cx="1122364" cy="338554"/>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output</a:t>
            </a:r>
          </a:p>
        </p:txBody>
      </p:sp>
      <p:sp>
        <p:nvSpPr>
          <p:cNvPr id="60" name="左大括号 59"/>
          <p:cNvSpPr/>
          <p:nvPr/>
        </p:nvSpPr>
        <p:spPr>
          <a:xfrm rot="10800000">
            <a:off x="3501285" y="3775297"/>
            <a:ext cx="207937" cy="23296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61" name="直线箭头连接符 15"/>
          <p:cNvCxnSpPr/>
          <p:nvPr/>
        </p:nvCxnSpPr>
        <p:spPr>
          <a:xfrm>
            <a:off x="8358554" y="2437722"/>
            <a:ext cx="460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9212970" y="1934869"/>
            <a:ext cx="2759484" cy="112834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文本框 62"/>
          <p:cNvSpPr txBox="1"/>
          <p:nvPr/>
        </p:nvSpPr>
        <p:spPr>
          <a:xfrm>
            <a:off x="9440741" y="2175874"/>
            <a:ext cx="2303942" cy="646331"/>
          </a:xfrm>
          <a:prstGeom prst="rect">
            <a:avLst/>
          </a:prstGeom>
          <a:noFill/>
          <a:ln>
            <a:noFill/>
          </a:ln>
        </p:spPr>
        <p:txBody>
          <a:bodyPr wrap="square" rtlCol="0">
            <a:spAutoFit/>
          </a:bodyPr>
          <a:lstStyle/>
          <a:p>
            <a:pPr algn="ctr"/>
            <a:r>
              <a:rPr lang="en-US" altLang="zh-CN" sz="3600" b="1" dirty="0" smtClean="0">
                <a:solidFill>
                  <a:schemeClr val="bg1"/>
                </a:solidFill>
              </a:rPr>
              <a:t>ASDN</a:t>
            </a:r>
            <a:endParaRPr lang="en-US" altLang="zh-CN" sz="3600" b="1" dirty="0">
              <a:solidFill>
                <a:schemeClr val="bg1"/>
              </a:solidFill>
            </a:endParaRPr>
          </a:p>
        </p:txBody>
      </p:sp>
      <p:cxnSp>
        <p:nvCxnSpPr>
          <p:cNvPr id="64" name="直线箭头连接符 22"/>
          <p:cNvCxnSpPr/>
          <p:nvPr/>
        </p:nvCxnSpPr>
        <p:spPr>
          <a:xfrm>
            <a:off x="10592712" y="3258013"/>
            <a:ext cx="0" cy="965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9440741" y="3400223"/>
            <a:ext cx="2303942" cy="584775"/>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  drop out some activations</a:t>
            </a:r>
          </a:p>
        </p:txBody>
      </p:sp>
      <p:sp>
        <p:nvSpPr>
          <p:cNvPr id="66" name="矩形 65"/>
          <p:cNvSpPr/>
          <p:nvPr/>
        </p:nvSpPr>
        <p:spPr>
          <a:xfrm>
            <a:off x="9212970" y="4413504"/>
            <a:ext cx="2759484" cy="112834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7" name="文本框 66"/>
          <p:cNvSpPr txBox="1"/>
          <p:nvPr/>
        </p:nvSpPr>
        <p:spPr>
          <a:xfrm>
            <a:off x="9440741" y="4578269"/>
            <a:ext cx="2303942" cy="646331"/>
          </a:xfrm>
          <a:prstGeom prst="rect">
            <a:avLst/>
          </a:prstGeom>
          <a:noFill/>
          <a:ln>
            <a:noFill/>
          </a:ln>
        </p:spPr>
        <p:txBody>
          <a:bodyPr wrap="square" rtlCol="0">
            <a:spAutoFit/>
          </a:bodyPr>
          <a:lstStyle/>
          <a:p>
            <a:pPr algn="ctr"/>
            <a:r>
              <a:rPr lang="en-US" altLang="zh-CN" sz="3600" b="1" dirty="0" smtClean="0">
                <a:solidFill>
                  <a:schemeClr val="bg1"/>
                </a:solidFill>
              </a:rPr>
              <a:t>ASTN</a:t>
            </a:r>
            <a:endParaRPr lang="en-US" altLang="zh-CN" sz="3600" b="1" dirty="0">
              <a:solidFill>
                <a:schemeClr val="bg1"/>
              </a:solidFill>
            </a:endParaRPr>
          </a:p>
        </p:txBody>
      </p:sp>
      <p:cxnSp>
        <p:nvCxnSpPr>
          <p:cNvPr id="68" name="直线箭头连接符 35"/>
          <p:cNvCxnSpPr/>
          <p:nvPr/>
        </p:nvCxnSpPr>
        <p:spPr>
          <a:xfrm flipH="1" flipV="1">
            <a:off x="8126157" y="4940143"/>
            <a:ext cx="958048" cy="1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7944408" y="4980858"/>
            <a:ext cx="1321546" cy="584775"/>
          </a:xfrm>
          <a:prstGeom prst="rect">
            <a:avLst/>
          </a:prstGeom>
          <a:noFill/>
          <a:ln>
            <a:noFill/>
          </a:ln>
        </p:spPr>
        <p:txBody>
          <a:bodyPr wrap="square" rtlCol="0">
            <a:spAutoFit/>
          </a:bodyPr>
          <a:lstStyle/>
          <a:p>
            <a:pPr algn="ct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deformed</a:t>
            </a:r>
          </a:p>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features</a:t>
            </a:r>
          </a:p>
        </p:txBody>
      </p:sp>
      <p:sp>
        <p:nvSpPr>
          <p:cNvPr id="70" name="文本框 69"/>
          <p:cNvSpPr txBox="1"/>
          <p:nvPr/>
        </p:nvSpPr>
        <p:spPr>
          <a:xfrm>
            <a:off x="7437060" y="1847915"/>
            <a:ext cx="2303942" cy="584775"/>
          </a:xfrm>
          <a:prstGeom prst="rect">
            <a:avLst/>
          </a:prstGeom>
          <a:noFill/>
          <a:ln>
            <a:noFill/>
          </a:ln>
        </p:spPr>
        <p:txBody>
          <a:bodyPr wrap="square" rtlCol="0">
            <a:spAutoFit/>
          </a:bodyPr>
          <a:lstStyle/>
          <a:p>
            <a:pPr algn="ct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feature </a:t>
            </a:r>
          </a:p>
          <a:p>
            <a:pPr algn="ct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vector</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455829" y="1656001"/>
            <a:ext cx="8669748" cy="4448989"/>
          </a:xfrm>
          <a:prstGeom prst="rect">
            <a:avLst/>
          </a:prstGeom>
          <a:solidFill>
            <a:schemeClr val="bg2">
              <a:lumMod val="2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1652262" y="2282953"/>
            <a:ext cx="6321916" cy="461665"/>
          </a:xfrm>
          <a:prstGeom prst="rect">
            <a:avLst/>
          </a:prstGeom>
          <a:noFill/>
          <a:ln>
            <a:noFill/>
          </a:ln>
        </p:spPr>
        <p:txBody>
          <a:bodyPr wrap="square" rtlCol="0">
            <a:spAutoFit/>
          </a:bodyPr>
          <a:lstStyle/>
          <a:p>
            <a:pPr marL="342900" indent="-342900" algn="ctr">
              <a:buFont typeface="Arial" panose="020B0604020202020204" pitchFamily="34" charset="0"/>
              <a:buChar char="•"/>
            </a:pPr>
            <a:r>
              <a:rPr lang="zh-CN" altLang="en-US" sz="2400" b="1" dirty="0" smtClean="0">
                <a:solidFill>
                  <a:schemeClr val="bg1"/>
                </a:solidFill>
              </a:rPr>
              <a:t>与</a:t>
            </a:r>
            <a:r>
              <a:rPr lang="en-US" altLang="zh-CN" sz="2400" b="1" dirty="0" smtClean="0">
                <a:solidFill>
                  <a:schemeClr val="bg1"/>
                </a:solidFill>
              </a:rPr>
              <a:t>Fast R-CNN </a:t>
            </a:r>
            <a:r>
              <a:rPr lang="zh-CN" altLang="en-US" sz="2400" b="1" dirty="0">
                <a:solidFill>
                  <a:schemeClr val="bg1"/>
                </a:solidFill>
              </a:rPr>
              <a:t>相连</a:t>
            </a:r>
            <a:r>
              <a:rPr lang="zh-CN" altLang="en-US" sz="2400" b="1" dirty="0" smtClean="0">
                <a:solidFill>
                  <a:schemeClr val="bg1"/>
                </a:solidFill>
              </a:rPr>
              <a:t>接进行训练（防止过拟合）</a:t>
            </a:r>
            <a:endParaRPr lang="en-US" altLang="zh-CN" sz="2400" b="1" dirty="0">
              <a:solidFill>
                <a:schemeClr val="bg1"/>
              </a:solidFill>
            </a:endParaRPr>
          </a:p>
        </p:txBody>
      </p:sp>
      <p:sp>
        <p:nvSpPr>
          <p:cNvPr id="77" name="文本框 76"/>
          <p:cNvSpPr txBox="1"/>
          <p:nvPr/>
        </p:nvSpPr>
        <p:spPr>
          <a:xfrm>
            <a:off x="1258271" y="3097017"/>
            <a:ext cx="6546662" cy="461665"/>
          </a:xfrm>
          <a:prstGeom prst="rect">
            <a:avLst/>
          </a:prstGeom>
          <a:noFill/>
          <a:ln>
            <a:noFill/>
          </a:ln>
        </p:spPr>
        <p:txBody>
          <a:bodyPr wrap="square" rtlCol="0">
            <a:spAutoFit/>
          </a:bodyPr>
          <a:lstStyle/>
          <a:p>
            <a:pPr marL="342900" indent="-342900" algn="ctr">
              <a:buFont typeface="Arial" panose="020B0604020202020204" pitchFamily="34" charset="0"/>
              <a:buChar char="•"/>
            </a:pPr>
            <a:r>
              <a:rPr lang="zh-CN" altLang="en-US" sz="2400" b="1" dirty="0" smtClean="0">
                <a:solidFill>
                  <a:schemeClr val="bg1"/>
                </a:solidFill>
              </a:rPr>
              <a:t>对特征进行处理而非原图（减小复杂度）</a:t>
            </a:r>
            <a:endParaRPr lang="en-US" altLang="zh-CN" sz="2400" b="1" dirty="0">
              <a:solidFill>
                <a:schemeClr val="bg1"/>
              </a:solidFill>
            </a:endParaRPr>
          </a:p>
        </p:txBody>
      </p:sp>
      <p:sp>
        <p:nvSpPr>
          <p:cNvPr id="78" name="文本框 77"/>
          <p:cNvSpPr txBox="1"/>
          <p:nvPr/>
        </p:nvSpPr>
        <p:spPr>
          <a:xfrm>
            <a:off x="1122739" y="3955756"/>
            <a:ext cx="6817726" cy="461665"/>
          </a:xfrm>
          <a:prstGeom prst="rect">
            <a:avLst/>
          </a:prstGeom>
          <a:noFill/>
          <a:ln>
            <a:noFill/>
          </a:ln>
        </p:spPr>
        <p:txBody>
          <a:bodyPr wrap="square" rtlCol="0">
            <a:spAutoFit/>
          </a:bodyPr>
          <a:lstStyle/>
          <a:p>
            <a:pPr marL="342900" indent="-342900" algn="ctr">
              <a:buFont typeface="Arial" panose="020B0604020202020204" pitchFamily="34" charset="0"/>
              <a:buChar char="•"/>
            </a:pPr>
            <a:r>
              <a:rPr lang="zh-CN" altLang="en-US" sz="2400" b="1" dirty="0" smtClean="0">
                <a:solidFill>
                  <a:schemeClr val="bg1"/>
                </a:solidFill>
              </a:rPr>
              <a:t>先分别独立训练再结合（分别检验效果）</a:t>
            </a:r>
            <a:endParaRPr lang="en-US" altLang="zh-CN" sz="2400" b="1" dirty="0">
              <a:solidFill>
                <a:schemeClr val="bg1"/>
              </a:solidFill>
            </a:endParaRPr>
          </a:p>
        </p:txBody>
      </p:sp>
      <p:sp>
        <p:nvSpPr>
          <p:cNvPr id="79" name="文本框 78"/>
          <p:cNvSpPr txBox="1"/>
          <p:nvPr/>
        </p:nvSpPr>
        <p:spPr>
          <a:xfrm>
            <a:off x="734613" y="4817926"/>
            <a:ext cx="4254839" cy="461665"/>
          </a:xfrm>
          <a:prstGeom prst="rect">
            <a:avLst/>
          </a:prstGeom>
          <a:noFill/>
          <a:ln>
            <a:noFill/>
          </a:ln>
        </p:spPr>
        <p:txBody>
          <a:bodyPr wrap="square" rtlCol="0">
            <a:spAutoFit/>
          </a:bodyPr>
          <a:lstStyle/>
          <a:p>
            <a:pPr marL="342900" indent="-342900" algn="ctr">
              <a:buFont typeface="Arial" panose="020B0604020202020204" pitchFamily="34" charset="0"/>
              <a:buChar char="•"/>
            </a:pPr>
            <a:r>
              <a:rPr lang="zh-CN" altLang="en-US" sz="2400" b="1" dirty="0" smtClean="0">
                <a:solidFill>
                  <a:schemeClr val="bg1"/>
                </a:solidFill>
              </a:rPr>
              <a:t>仅针对训练过程</a:t>
            </a:r>
            <a:endParaRPr lang="en-US" altLang="zh-CN" sz="2400" b="1" dirty="0">
              <a:solidFill>
                <a:schemeClr val="bg1"/>
              </a:solidFill>
            </a:endParaRPr>
          </a:p>
        </p:txBody>
      </p:sp>
    </p:spTree>
    <p:extLst>
      <p:ext uri="{BB962C8B-B14F-4D97-AF65-F5344CB8AC3E}">
        <p14:creationId xmlns:p14="http://schemas.microsoft.com/office/powerpoint/2010/main" val="417147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1"/>
                                        </p:tgtEl>
                                      </p:cBhvr>
                                    </p:animEffect>
                                    <p:anim calcmode="lin" valueType="num">
                                      <p:cBhvr>
                                        <p:cTn id="7" dur="1000"/>
                                        <p:tgtEl>
                                          <p:spTgt spid="51"/>
                                        </p:tgtEl>
                                        <p:attrNameLst>
                                          <p:attrName>ppt_x</p:attrName>
                                        </p:attrNameLst>
                                      </p:cBhvr>
                                      <p:tavLst>
                                        <p:tav tm="0">
                                          <p:val>
                                            <p:strVal val="ppt_x"/>
                                          </p:val>
                                        </p:tav>
                                        <p:tav tm="100000">
                                          <p:val>
                                            <p:strVal val="ppt_x"/>
                                          </p:val>
                                        </p:tav>
                                      </p:tavLst>
                                    </p:anim>
                                    <p:anim calcmode="lin" valueType="num">
                                      <p:cBhvr>
                                        <p:cTn id="8" dur="1000"/>
                                        <p:tgtEl>
                                          <p:spTgt spid="51"/>
                                        </p:tgtEl>
                                        <p:attrNameLst>
                                          <p:attrName>ppt_y</p:attrName>
                                        </p:attrNameLst>
                                      </p:cBhvr>
                                      <p:tavLst>
                                        <p:tav tm="0">
                                          <p:val>
                                            <p:strVal val="ppt_y"/>
                                          </p:val>
                                        </p:tav>
                                        <p:tav tm="100000">
                                          <p:val>
                                            <p:strVal val="ppt_y+.1"/>
                                          </p:val>
                                        </p:tav>
                                      </p:tavLst>
                                    </p:anim>
                                    <p:set>
                                      <p:cBhvr>
                                        <p:cTn id="9" dur="1" fill="hold">
                                          <p:stCondLst>
                                            <p:cond delay="999"/>
                                          </p:stCondLst>
                                        </p:cTn>
                                        <p:tgtEl>
                                          <p:spTgt spid="51"/>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50"/>
                                        </p:tgtEl>
                                      </p:cBhvr>
                                    </p:animEffect>
                                    <p:anim calcmode="lin" valueType="num">
                                      <p:cBhvr>
                                        <p:cTn id="12" dur="1000"/>
                                        <p:tgtEl>
                                          <p:spTgt spid="50"/>
                                        </p:tgtEl>
                                        <p:attrNameLst>
                                          <p:attrName>ppt_x</p:attrName>
                                        </p:attrNameLst>
                                      </p:cBhvr>
                                      <p:tavLst>
                                        <p:tav tm="0">
                                          <p:val>
                                            <p:strVal val="ppt_x"/>
                                          </p:val>
                                        </p:tav>
                                        <p:tav tm="100000">
                                          <p:val>
                                            <p:strVal val="ppt_x"/>
                                          </p:val>
                                        </p:tav>
                                      </p:tavLst>
                                    </p:anim>
                                    <p:anim calcmode="lin" valueType="num">
                                      <p:cBhvr>
                                        <p:cTn id="13" dur="1000"/>
                                        <p:tgtEl>
                                          <p:spTgt spid="50"/>
                                        </p:tgtEl>
                                        <p:attrNameLst>
                                          <p:attrName>ppt_y</p:attrName>
                                        </p:attrNameLst>
                                      </p:cBhvr>
                                      <p:tavLst>
                                        <p:tav tm="0">
                                          <p:val>
                                            <p:strVal val="ppt_y"/>
                                          </p:val>
                                        </p:tav>
                                        <p:tav tm="100000">
                                          <p:val>
                                            <p:strVal val="ppt_y+.1"/>
                                          </p:val>
                                        </p:tav>
                                      </p:tavLst>
                                    </p:anim>
                                    <p:set>
                                      <p:cBhvr>
                                        <p:cTn id="14" dur="1" fill="hold">
                                          <p:stCondLst>
                                            <p:cond delay="999"/>
                                          </p:stCondLst>
                                        </p:cTn>
                                        <p:tgtEl>
                                          <p:spTgt spid="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2" grpId="0" animBg="1"/>
      <p:bldP spid="63" grpId="0"/>
      <p:bldP spid="65" grpId="0"/>
      <p:bldP spid="66" grpId="0" animBg="1"/>
      <p:bldP spid="67" grpId="0"/>
      <p:bldP spid="69" grpId="0"/>
      <p:bldP spid="70" grpId="0"/>
      <p:bldP spid="73" grpId="0" animBg="1"/>
      <p:bldP spid="75" grpId="0"/>
      <p:bldP spid="77" grpId="0"/>
      <p:bldP spid="78" grpId="0"/>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875935" y="-1253613"/>
            <a:ext cx="184731" cy="369332"/>
          </a:xfrm>
          <a:prstGeom prst="rect">
            <a:avLst/>
          </a:prstGeom>
          <a:noFill/>
        </p:spPr>
        <p:txBody>
          <a:bodyPr wrap="none" rtlCol="0">
            <a:spAutoFit/>
          </a:bodyPr>
          <a:lstStyle/>
          <a:p>
            <a:endParaRPr kumimoji="1" lang="zh-CN" altLang="en-US" dirty="0"/>
          </a:p>
        </p:txBody>
      </p:sp>
      <p:sp>
        <p:nvSpPr>
          <p:cNvPr id="40"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对抗网络设计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3"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占位符 1"/>
          <p:cNvSpPr txBox="1">
            <a:spLocks/>
          </p:cNvSpPr>
          <p:nvPr/>
        </p:nvSpPr>
        <p:spPr>
          <a:xfrm>
            <a:off x="1281063" y="1736411"/>
            <a:ext cx="2177245" cy="2889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3.2.1</a:t>
            </a: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ASDN</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pic>
        <p:nvPicPr>
          <p:cNvPr id="2" name="图片 1"/>
          <p:cNvPicPr>
            <a:picLocks noChangeAspect="1"/>
          </p:cNvPicPr>
          <p:nvPr/>
        </p:nvPicPr>
        <p:blipFill>
          <a:blip r:embed="rId3"/>
          <a:stretch>
            <a:fillRect/>
          </a:stretch>
        </p:blipFill>
        <p:spPr>
          <a:xfrm>
            <a:off x="1631020" y="2388748"/>
            <a:ext cx="9615199" cy="3679650"/>
          </a:xfrm>
          <a:prstGeom prst="rect">
            <a:avLst/>
          </a:prstGeom>
        </p:spPr>
      </p:pic>
      <p:cxnSp>
        <p:nvCxnSpPr>
          <p:cNvPr id="14" name="直线箭头连接符 5"/>
          <p:cNvCxnSpPr/>
          <p:nvPr/>
        </p:nvCxnSpPr>
        <p:spPr>
          <a:xfrm>
            <a:off x="4995506" y="3247292"/>
            <a:ext cx="0" cy="83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5"/>
          <p:cNvCxnSpPr/>
          <p:nvPr/>
        </p:nvCxnSpPr>
        <p:spPr>
          <a:xfrm flipV="1">
            <a:off x="9182121" y="5592034"/>
            <a:ext cx="0" cy="599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435139" y="6191435"/>
            <a:ext cx="1467565" cy="646331"/>
          </a:xfrm>
          <a:prstGeom prst="rect">
            <a:avLst/>
          </a:prstGeom>
          <a:noFill/>
          <a:ln>
            <a:noFill/>
          </a:ln>
        </p:spPr>
        <p:txBody>
          <a:bodyPr wrap="square" rtlCol="0">
            <a:spAutoFit/>
          </a:bodyPr>
          <a:lstStyle/>
          <a:p>
            <a:pPr algn="ct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经遮挡处理的特</a:t>
            </a:r>
            <a:r>
              <a:rPr lang="zh-CN" altLang="en-US" b="1" dirty="0">
                <a:solidFill>
                  <a:schemeClr val="bg1">
                    <a:lumMod val="50000"/>
                  </a:schemeClr>
                </a:solidFill>
                <a:latin typeface="微软雅黑" panose="020B0503020204020204" pitchFamily="34" charset="-122"/>
                <a:ea typeface="微软雅黑" panose="020B0503020204020204" pitchFamily="34" charset="-122"/>
              </a:rPr>
              <a:t>征图</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631020" y="2148369"/>
            <a:ext cx="1489053" cy="369332"/>
          </a:xfrm>
          <a:prstGeom prst="rect">
            <a:avLst/>
          </a:prstGeom>
          <a:noFill/>
          <a:ln>
            <a:noFill/>
          </a:ln>
        </p:spPr>
        <p:txBody>
          <a:bodyPr wrap="square" rtlCol="0">
            <a:spAutoFit/>
          </a:bodyPr>
          <a:lstStyle/>
          <a:p>
            <a:pPr marL="342900" indent="-342900">
              <a:buFont typeface="Arial" charset="0"/>
              <a:buChar char="•"/>
            </a:pP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网络架构</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261723" y="2847182"/>
            <a:ext cx="1467565" cy="369332"/>
          </a:xfrm>
          <a:prstGeom prst="rect">
            <a:avLst/>
          </a:prstGeom>
          <a:noFill/>
          <a:ln>
            <a:noFill/>
          </a:ln>
        </p:spPr>
        <p:txBody>
          <a:bodyPr wrap="square" rtlCol="0">
            <a:spAutoFit/>
          </a:bodyP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特征图</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弧形 14"/>
          <p:cNvSpPr/>
          <p:nvPr/>
        </p:nvSpPr>
        <p:spPr>
          <a:xfrm rot="16200000">
            <a:off x="8069197" y="2425324"/>
            <a:ext cx="1570893" cy="1755701"/>
          </a:xfrm>
          <a:prstGeom prst="arc">
            <a:avLst>
              <a:gd name="adj1" fmla="val 16200000"/>
              <a:gd name="adj2" fmla="val 5411547"/>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乘号 18"/>
          <p:cNvSpPr/>
          <p:nvPr/>
        </p:nvSpPr>
        <p:spPr>
          <a:xfrm>
            <a:off x="8435139" y="2148369"/>
            <a:ext cx="746982" cy="698813"/>
          </a:xfrm>
          <a:prstGeom prst="mathMultiply">
            <a:avLst>
              <a:gd name="adj1" fmla="val 16810"/>
            </a:avLst>
          </a:prstGeom>
          <a:solidFill>
            <a:srgbClr val="FF0000"/>
          </a:solidFill>
          <a:ln>
            <a:solidFill>
              <a:srgbClr val="E73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587374" y="1557705"/>
            <a:ext cx="2534538" cy="646331"/>
          </a:xfrm>
          <a:prstGeom prst="rect">
            <a:avLst/>
          </a:prstGeom>
          <a:noFill/>
          <a:ln>
            <a:noFill/>
          </a:ln>
        </p:spPr>
        <p:txBody>
          <a:bodyPr wrap="square" rtlCol="0">
            <a:spAutoFit/>
          </a:bodyPr>
          <a:lstStyle/>
          <a:p>
            <a:pPr algn="ct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不共享参数</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目标相悖</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777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5" grpId="0" animBg="1"/>
      <p:bldP spid="19" grpId="0" animBg="1"/>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1818589" y="2148369"/>
            <a:ext cx="1827288" cy="369332"/>
          </a:xfrm>
          <a:prstGeom prst="rect">
            <a:avLst/>
          </a:prstGeom>
          <a:noFill/>
          <a:ln>
            <a:noFill/>
          </a:ln>
        </p:spPr>
        <p:txBody>
          <a:bodyPr wrap="square" rtlCol="0">
            <a:spAutoFit/>
          </a:bodyPr>
          <a:lstStyle/>
          <a:p>
            <a:pPr marL="342900" indent="-342900">
              <a:buFont typeface="Arial" charset="0"/>
              <a:buChar char="•"/>
            </a:pP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模型预训练</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369685" y="2517701"/>
            <a:ext cx="5648824" cy="369332"/>
          </a:xfrm>
          <a:prstGeom prst="rect">
            <a:avLst/>
          </a:prstGeom>
          <a:noFill/>
          <a:ln>
            <a:noFill/>
          </a:ln>
        </p:spPr>
        <p:txBody>
          <a:bodyPr wrap="square" rtlCol="0">
            <a:spAutoFit/>
          </a:body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1.Fast R-CNN</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独立训练</a:t>
            </a:r>
            <a:r>
              <a:rPr lang="en-US" altLang="zh-CN" b="1" dirty="0">
                <a:solidFill>
                  <a:schemeClr val="bg1">
                    <a:lumMod val="50000"/>
                  </a:schemeClr>
                </a:solidFill>
                <a:latin typeface="微软雅黑" panose="020B0503020204020204" pitchFamily="34" charset="-122"/>
                <a:ea typeface="微软雅黑" panose="020B0503020204020204" pitchFamily="34" charset="-122"/>
              </a:rPr>
              <a:t>(</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10k iterations</a:t>
            </a:r>
            <a:r>
              <a:rPr lang="en-US" altLang="zh-CN" b="1" dirty="0">
                <a:solidFill>
                  <a:schemeClr val="bg1">
                    <a:lumMod val="50000"/>
                  </a:schemeClr>
                </a:solidFill>
                <a:latin typeface="微软雅黑" panose="020B0503020204020204" pitchFamily="34" charset="-122"/>
                <a:ea typeface="微软雅黑" panose="020B0503020204020204" pitchFamily="34" charset="-122"/>
              </a:rPr>
              <a:t>)</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 </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369684" y="2966332"/>
            <a:ext cx="5917787" cy="369332"/>
          </a:xfrm>
          <a:prstGeom prst="rect">
            <a:avLst/>
          </a:prstGeom>
          <a:noFill/>
          <a:ln>
            <a:noFill/>
          </a:ln>
        </p:spPr>
        <p:txBody>
          <a:bodyPr wrap="square" rtlCol="0">
            <a:spAutoFit/>
          </a:body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2.</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固定</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Fast R-CNN</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参数，训练</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ASDN(10K iterations)</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5" name="矩形 224"/>
          <p:cNvSpPr/>
          <p:nvPr/>
        </p:nvSpPr>
        <p:spPr>
          <a:xfrm>
            <a:off x="7783969" y="5023215"/>
            <a:ext cx="4009445" cy="15732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pic>
        <p:nvPicPr>
          <p:cNvPr id="5" name="图片 4"/>
          <p:cNvPicPr>
            <a:picLocks noChangeAspect="1"/>
          </p:cNvPicPr>
          <p:nvPr/>
        </p:nvPicPr>
        <p:blipFill>
          <a:blip r:embed="rId3"/>
          <a:stretch>
            <a:fillRect/>
          </a:stretch>
        </p:blipFill>
        <p:spPr>
          <a:xfrm>
            <a:off x="1688045" y="2013956"/>
            <a:ext cx="6467663" cy="1392911"/>
          </a:xfrm>
          <a:prstGeom prst="rect">
            <a:avLst/>
          </a:prstGeom>
        </p:spPr>
      </p:pic>
      <p:sp>
        <p:nvSpPr>
          <p:cNvPr id="40"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对抗网络设计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3"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占位符 1"/>
          <p:cNvSpPr txBox="1">
            <a:spLocks/>
          </p:cNvSpPr>
          <p:nvPr/>
        </p:nvSpPr>
        <p:spPr>
          <a:xfrm>
            <a:off x="1281063" y="1736411"/>
            <a:ext cx="2177245" cy="2889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3.2.1</a:t>
            </a: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ASDN</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23" name="文本框 22"/>
          <p:cNvSpPr txBox="1"/>
          <p:nvPr/>
        </p:nvSpPr>
        <p:spPr>
          <a:xfrm>
            <a:off x="1736126" y="2148682"/>
            <a:ext cx="1827288" cy="369332"/>
          </a:xfrm>
          <a:prstGeom prst="rect">
            <a:avLst/>
          </a:prstGeom>
          <a:noFill/>
          <a:ln>
            <a:noFill/>
          </a:ln>
        </p:spPr>
        <p:txBody>
          <a:bodyPr wrap="square" rtlCol="0">
            <a:spAutoFit/>
          </a:bodyPr>
          <a:lstStyle/>
          <a:p>
            <a:pPr marL="342900" indent="-342900">
              <a:buFont typeface="Arial" charset="0"/>
              <a:buChar char="•"/>
            </a:pP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模型初始化</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1609210" y="3414963"/>
            <a:ext cx="1446434" cy="1315593"/>
          </a:xfrm>
          <a:prstGeom prst="rect">
            <a:avLst/>
          </a:prstGeom>
        </p:spPr>
      </p:pic>
      <p:sp>
        <p:nvSpPr>
          <p:cNvPr id="26" name="文本框 25"/>
          <p:cNvSpPr txBox="1"/>
          <p:nvPr/>
        </p:nvSpPr>
        <p:spPr>
          <a:xfrm>
            <a:off x="1905832" y="4862468"/>
            <a:ext cx="821280" cy="369332"/>
          </a:xfrm>
          <a:prstGeom prst="rect">
            <a:avLst/>
          </a:prstGeom>
          <a:noFill/>
          <a:ln>
            <a:noFill/>
          </a:ln>
        </p:spPr>
        <p:txBody>
          <a:bodyPr wrap="square" rtlCol="0">
            <a:spAutoFit/>
          </a:body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d = 9</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39045" y="3921931"/>
            <a:ext cx="821280" cy="369332"/>
          </a:xfrm>
          <a:prstGeom prst="rect">
            <a:avLst/>
          </a:prstGeom>
          <a:noFill/>
          <a:ln>
            <a:noFill/>
          </a:ln>
        </p:spPr>
        <p:txBody>
          <a:bodyPr wrap="square" rtlCol="0">
            <a:spAutoFit/>
          </a:body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d = 9</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左大括号 27"/>
          <p:cNvSpPr/>
          <p:nvPr/>
        </p:nvSpPr>
        <p:spPr>
          <a:xfrm rot="16200000">
            <a:off x="2293613" y="4096927"/>
            <a:ext cx="45719" cy="14145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9" name="左大括号 28"/>
          <p:cNvSpPr/>
          <p:nvPr/>
        </p:nvSpPr>
        <p:spPr>
          <a:xfrm>
            <a:off x="1463382" y="3450386"/>
            <a:ext cx="95154" cy="12561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右箭头 5"/>
          <p:cNvSpPr/>
          <p:nvPr/>
        </p:nvSpPr>
        <p:spPr>
          <a:xfrm>
            <a:off x="3286245" y="3986561"/>
            <a:ext cx="539261" cy="242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80518" y="2856652"/>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396267" y="2856652"/>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712016" y="2856652"/>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080518" y="316362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96267" y="316362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712016" y="316362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080518" y="3479376"/>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396267" y="3479376"/>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712016" y="3479376"/>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080518" y="3792083"/>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396267" y="3792083"/>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712016" y="3792083"/>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080518" y="4099058"/>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396267" y="4099058"/>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712016" y="4099058"/>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080518" y="441480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396267" y="441480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712016" y="441480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080518" y="4727995"/>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396267" y="4727995"/>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712016" y="4727995"/>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080518" y="5034970"/>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4396267" y="5034970"/>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712016" y="5034970"/>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4080518" y="5350719"/>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396267" y="5350719"/>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4712016" y="5350719"/>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5021296" y="2856652"/>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337045" y="2856652"/>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5652794" y="2856652"/>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021296" y="316362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337045" y="316362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652794" y="316362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021296" y="3479376"/>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337045" y="3479376"/>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5652794" y="3479376"/>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5021296" y="3792083"/>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5337045" y="3792083"/>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652794" y="3792083"/>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5021296" y="4099058"/>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337045" y="4099058"/>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5652794" y="4099058"/>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5021296" y="441480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5337045" y="441480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5652794" y="441480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5021296" y="4727995"/>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5337045" y="4727995"/>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5652794" y="4727995"/>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5021296" y="5034970"/>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5337045" y="5034970"/>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652794" y="5034970"/>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021296" y="5350719"/>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5337045" y="5350719"/>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652794" y="5350719"/>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5969094" y="2856652"/>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284843" y="2856652"/>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6600592" y="2856652"/>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5969094" y="316362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6284843" y="316362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a:off x="6600592" y="316362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5969094" y="3479376"/>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6284843" y="3479376"/>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6600592" y="3479376"/>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5969094" y="3792083"/>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p:cNvSpPr/>
          <p:nvPr/>
        </p:nvSpPr>
        <p:spPr>
          <a:xfrm>
            <a:off x="6284843" y="3792083"/>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6600592" y="3792083"/>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a:off x="5969094" y="4099058"/>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6284843" y="4099058"/>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6600592" y="4099058"/>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5969094" y="441480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6284843" y="441480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6600592" y="4414807"/>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a:off x="5969094" y="4727995"/>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a:off x="6284843" y="4727995"/>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a:off x="6600592" y="4727995"/>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5969094" y="5034970"/>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a:off x="6284843" y="5034970"/>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6600592" y="5034970"/>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5969094" y="5350719"/>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6284843" y="5350719"/>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6600592" y="5350719"/>
            <a:ext cx="315749" cy="31574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4080518" y="2856652"/>
            <a:ext cx="947247" cy="935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文本框 198"/>
          <p:cNvSpPr txBox="1"/>
          <p:nvPr/>
        </p:nvSpPr>
        <p:spPr>
          <a:xfrm>
            <a:off x="4301376" y="2453035"/>
            <a:ext cx="821280" cy="369332"/>
          </a:xfrm>
          <a:prstGeom prst="rect">
            <a:avLst/>
          </a:prstGeom>
          <a:noFill/>
          <a:ln>
            <a:noFill/>
          </a:ln>
        </p:spPr>
        <p:txBody>
          <a:bodyPr wrap="square" rtlCol="0">
            <a:spAutoFit/>
          </a:body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3/d</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2" name="右箭头 201"/>
          <p:cNvSpPr/>
          <p:nvPr/>
        </p:nvSpPr>
        <p:spPr>
          <a:xfrm rot="20299162">
            <a:off x="7131591" y="2368646"/>
            <a:ext cx="539261" cy="242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3" name="图片 202"/>
          <p:cNvPicPr>
            <a:picLocks noChangeAspect="1"/>
          </p:cNvPicPr>
          <p:nvPr/>
        </p:nvPicPr>
        <p:blipFill>
          <a:blip r:embed="rId4"/>
          <a:stretch>
            <a:fillRect/>
          </a:stretch>
        </p:blipFill>
        <p:spPr>
          <a:xfrm>
            <a:off x="7886100" y="1761031"/>
            <a:ext cx="1446434" cy="1315593"/>
          </a:xfrm>
          <a:prstGeom prst="rect">
            <a:avLst/>
          </a:prstGeom>
        </p:spPr>
      </p:pic>
      <p:sp>
        <p:nvSpPr>
          <p:cNvPr id="206" name="矩形 205"/>
          <p:cNvSpPr/>
          <p:nvPr/>
        </p:nvSpPr>
        <p:spPr>
          <a:xfrm>
            <a:off x="7890863" y="1761031"/>
            <a:ext cx="495421" cy="4923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右箭头 206"/>
          <p:cNvSpPr/>
          <p:nvPr/>
        </p:nvSpPr>
        <p:spPr>
          <a:xfrm>
            <a:off x="9680569" y="2313664"/>
            <a:ext cx="539261" cy="242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文本框 208"/>
          <p:cNvSpPr txBox="1"/>
          <p:nvPr/>
        </p:nvSpPr>
        <p:spPr>
          <a:xfrm>
            <a:off x="10302293" y="2245652"/>
            <a:ext cx="1600165" cy="369332"/>
          </a:xfrm>
          <a:prstGeom prst="rect">
            <a:avLst/>
          </a:prstGeom>
          <a:noFill/>
          <a:ln>
            <a:noFill/>
          </a:ln>
        </p:spPr>
        <p:txBody>
          <a:bodyPr wrap="square" rtlCol="0">
            <a:spAutoFit/>
          </a:body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Loss1 = 3.0</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0" name="矩形 209"/>
          <p:cNvSpPr/>
          <p:nvPr/>
        </p:nvSpPr>
        <p:spPr>
          <a:xfrm>
            <a:off x="5962074" y="2867948"/>
            <a:ext cx="947247" cy="93543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右箭头 210"/>
          <p:cNvSpPr/>
          <p:nvPr/>
        </p:nvSpPr>
        <p:spPr>
          <a:xfrm>
            <a:off x="7157347" y="3954712"/>
            <a:ext cx="539261" cy="242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2" name="图片 211"/>
          <p:cNvPicPr>
            <a:picLocks noChangeAspect="1"/>
          </p:cNvPicPr>
          <p:nvPr/>
        </p:nvPicPr>
        <p:blipFill>
          <a:blip r:embed="rId4"/>
          <a:stretch>
            <a:fillRect/>
          </a:stretch>
        </p:blipFill>
        <p:spPr>
          <a:xfrm>
            <a:off x="7886100" y="3406867"/>
            <a:ext cx="1446434" cy="1315593"/>
          </a:xfrm>
          <a:prstGeom prst="rect">
            <a:avLst/>
          </a:prstGeom>
        </p:spPr>
      </p:pic>
      <p:sp>
        <p:nvSpPr>
          <p:cNvPr id="213" name="矩形 212"/>
          <p:cNvSpPr/>
          <p:nvPr/>
        </p:nvSpPr>
        <p:spPr>
          <a:xfrm>
            <a:off x="8837113" y="3411630"/>
            <a:ext cx="495421" cy="4923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右箭头 213"/>
          <p:cNvSpPr/>
          <p:nvPr/>
        </p:nvSpPr>
        <p:spPr>
          <a:xfrm>
            <a:off x="9680569" y="3976455"/>
            <a:ext cx="539261" cy="242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文本框 214"/>
          <p:cNvSpPr txBox="1"/>
          <p:nvPr/>
        </p:nvSpPr>
        <p:spPr>
          <a:xfrm>
            <a:off x="10302293" y="3908443"/>
            <a:ext cx="1600165" cy="369332"/>
          </a:xfrm>
          <a:prstGeom prst="rect">
            <a:avLst/>
          </a:prstGeom>
          <a:noFill/>
          <a:ln>
            <a:noFill/>
          </a:ln>
        </p:spPr>
        <p:txBody>
          <a:bodyPr wrap="square" rtlCol="0">
            <a:spAutoFit/>
          </a:body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Loss2 = 2.0</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6" name="矩形 215"/>
          <p:cNvSpPr/>
          <p:nvPr/>
        </p:nvSpPr>
        <p:spPr>
          <a:xfrm>
            <a:off x="5014119" y="3803806"/>
            <a:ext cx="947247" cy="93543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右箭头 216"/>
          <p:cNvSpPr/>
          <p:nvPr/>
        </p:nvSpPr>
        <p:spPr>
          <a:xfrm>
            <a:off x="7157347" y="5680187"/>
            <a:ext cx="539261" cy="242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8" name="图片 217"/>
          <p:cNvPicPr>
            <a:picLocks noChangeAspect="1"/>
          </p:cNvPicPr>
          <p:nvPr/>
        </p:nvPicPr>
        <p:blipFill>
          <a:blip r:embed="rId4"/>
          <a:stretch>
            <a:fillRect/>
          </a:stretch>
        </p:blipFill>
        <p:spPr>
          <a:xfrm>
            <a:off x="7886100" y="5132342"/>
            <a:ext cx="1446434" cy="1315593"/>
          </a:xfrm>
          <a:prstGeom prst="rect">
            <a:avLst/>
          </a:prstGeom>
        </p:spPr>
      </p:pic>
      <p:sp>
        <p:nvSpPr>
          <p:cNvPr id="219" name="矩形 218"/>
          <p:cNvSpPr/>
          <p:nvPr/>
        </p:nvSpPr>
        <p:spPr>
          <a:xfrm>
            <a:off x="8361606" y="5543954"/>
            <a:ext cx="495421" cy="4923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右箭头 219"/>
          <p:cNvSpPr/>
          <p:nvPr/>
        </p:nvSpPr>
        <p:spPr>
          <a:xfrm>
            <a:off x="9680569" y="5735002"/>
            <a:ext cx="539261" cy="242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文本框 220"/>
          <p:cNvSpPr txBox="1"/>
          <p:nvPr/>
        </p:nvSpPr>
        <p:spPr>
          <a:xfrm>
            <a:off x="10302293" y="5666990"/>
            <a:ext cx="1600165" cy="369332"/>
          </a:xfrm>
          <a:prstGeom prst="rect">
            <a:avLst/>
          </a:prstGeom>
          <a:noFill/>
          <a:ln>
            <a:noFill/>
          </a:ln>
        </p:spPr>
        <p:txBody>
          <a:bodyPr wrap="square" rtlCol="0">
            <a:spAutoFit/>
          </a:body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Loss3 = 8.0</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2" name="矩形 221"/>
          <p:cNvSpPr/>
          <p:nvPr/>
        </p:nvSpPr>
        <p:spPr>
          <a:xfrm>
            <a:off x="3321111" y="1974906"/>
            <a:ext cx="6561064" cy="3570203"/>
          </a:xfrm>
          <a:prstGeom prst="rect">
            <a:avLst/>
          </a:prstGeom>
          <a:solidFill>
            <a:schemeClr val="bg2">
              <a:lumMod val="2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3321111" y="2365826"/>
            <a:ext cx="6573118" cy="461665"/>
          </a:xfrm>
          <a:prstGeom prst="rect">
            <a:avLst/>
          </a:prstGeom>
          <a:noFill/>
          <a:ln>
            <a:noFill/>
          </a:ln>
        </p:spPr>
        <p:txBody>
          <a:bodyPr wrap="square" rtlCol="0">
            <a:spAutoFit/>
          </a:bodyPr>
          <a:lstStyle/>
          <a:p>
            <a:pPr marL="342900" indent="-342900" algn="ctr">
              <a:buFont typeface="Arial" panose="020B0604020202020204" pitchFamily="34" charset="0"/>
              <a:buChar char="•"/>
            </a:pPr>
            <a:r>
              <a:rPr lang="zh-CN" altLang="en-US" sz="2400" b="1" dirty="0" smtClean="0">
                <a:solidFill>
                  <a:schemeClr val="bg1"/>
                </a:solidFill>
              </a:rPr>
              <a:t>将滑动窗口中的信息全部丢弃（置为</a:t>
            </a:r>
            <a:r>
              <a:rPr lang="en-US" altLang="zh-CN" sz="2400" b="1" dirty="0" smtClean="0">
                <a:solidFill>
                  <a:schemeClr val="bg1"/>
                </a:solidFill>
              </a:rPr>
              <a:t>0</a:t>
            </a:r>
            <a:r>
              <a:rPr lang="zh-CN" altLang="en-US" sz="2400" b="1" dirty="0" smtClean="0">
                <a:solidFill>
                  <a:schemeClr val="bg1"/>
                </a:solidFill>
              </a:rPr>
              <a:t>）</a:t>
            </a:r>
            <a:endParaRPr lang="en-US" altLang="zh-CN" sz="2400" b="1" dirty="0">
              <a:solidFill>
                <a:schemeClr val="bg1"/>
              </a:solidFill>
            </a:endParaRPr>
          </a:p>
        </p:txBody>
      </p:sp>
      <p:sp>
        <p:nvSpPr>
          <p:cNvPr id="224" name="文本框 223"/>
          <p:cNvSpPr txBox="1"/>
          <p:nvPr/>
        </p:nvSpPr>
        <p:spPr>
          <a:xfrm>
            <a:off x="3333165" y="3244672"/>
            <a:ext cx="6573118" cy="830997"/>
          </a:xfrm>
          <a:prstGeom prst="rect">
            <a:avLst/>
          </a:prstGeom>
          <a:noFill/>
          <a:ln>
            <a:noFill/>
          </a:ln>
        </p:spPr>
        <p:txBody>
          <a:bodyPr wrap="square" rtlCol="0">
            <a:spAutoFit/>
          </a:bodyPr>
          <a:lstStyle/>
          <a:p>
            <a:pPr marL="342900" indent="-342900" algn="ctr">
              <a:buFont typeface="Arial" panose="020B0604020202020204" pitchFamily="34" charset="0"/>
              <a:buChar char="•"/>
            </a:pPr>
            <a:r>
              <a:rPr lang="zh-CN" altLang="en-US" sz="2400" b="1" dirty="0" smtClean="0">
                <a:solidFill>
                  <a:schemeClr val="bg1"/>
                </a:solidFill>
              </a:rPr>
              <a:t>若特征图为多通道，丢弃对应滑动窗口位置</a:t>
            </a:r>
            <a:r>
              <a:rPr lang="zh-CN" altLang="en-US" sz="2400" b="1" dirty="0">
                <a:solidFill>
                  <a:srgbClr val="FF0000"/>
                </a:solidFill>
              </a:rPr>
              <a:t>所有通道</a:t>
            </a:r>
            <a:r>
              <a:rPr lang="zh-CN" altLang="en-US" sz="2400" b="1" dirty="0">
                <a:solidFill>
                  <a:schemeClr val="bg1"/>
                </a:solidFill>
              </a:rPr>
              <a:t>中</a:t>
            </a:r>
            <a:r>
              <a:rPr lang="zh-CN" altLang="en-US" sz="2400" b="1" dirty="0" smtClean="0">
                <a:solidFill>
                  <a:schemeClr val="bg1"/>
                </a:solidFill>
              </a:rPr>
              <a:t>的信息</a:t>
            </a:r>
            <a:endParaRPr lang="en-US" altLang="zh-CN" sz="2400" b="1" dirty="0">
              <a:solidFill>
                <a:schemeClr val="bg1"/>
              </a:solidFill>
            </a:endParaRPr>
          </a:p>
        </p:txBody>
      </p:sp>
      <p:sp>
        <p:nvSpPr>
          <p:cNvPr id="226" name="文本框 225"/>
          <p:cNvSpPr txBox="1"/>
          <p:nvPr/>
        </p:nvSpPr>
        <p:spPr>
          <a:xfrm>
            <a:off x="3269304" y="4229871"/>
            <a:ext cx="6573118" cy="830997"/>
          </a:xfrm>
          <a:prstGeom prst="rect">
            <a:avLst/>
          </a:prstGeom>
          <a:noFill/>
          <a:ln>
            <a:noFill/>
          </a:ln>
        </p:spPr>
        <p:txBody>
          <a:bodyPr wrap="square" rtlCol="0">
            <a:spAutoFit/>
          </a:bodyPr>
          <a:lstStyle/>
          <a:p>
            <a:pPr marL="342900" indent="-342900" algn="ctr">
              <a:buFont typeface="Arial" panose="020B0604020202020204" pitchFamily="34" charset="0"/>
              <a:buChar char="•"/>
            </a:pPr>
            <a:r>
              <a:rPr lang="zh-CN" altLang="en-US" sz="2400" b="1" dirty="0" smtClean="0">
                <a:solidFill>
                  <a:schemeClr val="bg1"/>
                </a:solidFill>
              </a:rPr>
              <a:t>选择使得检测器产生最大</a:t>
            </a:r>
            <a:r>
              <a:rPr lang="zh-CN" altLang="en-US" sz="2400" b="1" dirty="0" smtClean="0">
                <a:solidFill>
                  <a:srgbClr val="FF0000"/>
                </a:solidFill>
              </a:rPr>
              <a:t>分类损失</a:t>
            </a:r>
            <a:r>
              <a:rPr lang="zh-CN" altLang="en-US" sz="2400" b="1" dirty="0" smtClean="0">
                <a:solidFill>
                  <a:schemeClr val="bg1"/>
                </a:solidFill>
              </a:rPr>
              <a:t>的遮挡进行训练</a:t>
            </a:r>
            <a:endParaRPr lang="en-US" altLang="zh-CN" sz="2400" b="1" dirty="0">
              <a:solidFill>
                <a:schemeClr val="bg1"/>
              </a:solidFill>
            </a:endParaRPr>
          </a:p>
        </p:txBody>
      </p:sp>
    </p:spTree>
    <p:extLst>
      <p:ext uri="{BB962C8B-B14F-4D97-AF65-F5344CB8AC3E}">
        <p14:creationId xmlns:p14="http://schemas.microsoft.com/office/powerpoint/2010/main" val="380220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7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7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7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7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7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75"/>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7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7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7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7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8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8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8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8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84"/>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8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8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8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8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8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9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9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9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9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9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9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96"/>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97"/>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99"/>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20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06"/>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207"/>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209"/>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21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211"/>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213"/>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212"/>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214"/>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215"/>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216"/>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217"/>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219"/>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218"/>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220"/>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221"/>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225"/>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222"/>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223"/>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224"/>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p:bldP spid="23" grpId="0"/>
      <p:bldP spid="26" grpId="0"/>
      <p:bldP spid="27" grpId="0"/>
      <p:bldP spid="28" grpId="0" animBg="1"/>
      <p:bldP spid="29" grpId="0" animBg="1"/>
      <p:bldP spid="6" grpId="0" animBg="1"/>
      <p:bldP spid="7" grpId="0" animBg="1"/>
      <p:bldP spid="31" grpId="0" animBg="1"/>
      <p:bldP spid="32"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9" grpId="0"/>
      <p:bldP spid="202" grpId="0" animBg="1"/>
      <p:bldP spid="206" grpId="0" animBg="1"/>
      <p:bldP spid="207" grpId="0" animBg="1"/>
      <p:bldP spid="209" grpId="0"/>
      <p:bldP spid="210" grpId="0" animBg="1"/>
      <p:bldP spid="211" grpId="0" animBg="1"/>
      <p:bldP spid="213" grpId="0" animBg="1"/>
      <p:bldP spid="214" grpId="0" animBg="1"/>
      <p:bldP spid="215" grpId="0"/>
      <p:bldP spid="216" grpId="0" animBg="1"/>
      <p:bldP spid="217" grpId="0" animBg="1"/>
      <p:bldP spid="219" grpId="0" animBg="1"/>
      <p:bldP spid="220" grpId="0" animBg="1"/>
      <p:bldP spid="221" grpId="0"/>
      <p:bldP spid="222" grpId="0" animBg="1"/>
      <p:bldP spid="223" grpId="0"/>
      <p:bldP spid="224" grpId="0"/>
      <p:bldP spid="2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60136" y="215517"/>
            <a:ext cx="2149556" cy="499592"/>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Abstract</a:t>
            </a:r>
          </a:p>
        </p:txBody>
      </p:sp>
      <p:sp>
        <p:nvSpPr>
          <p:cNvPr id="12" name="文本占位符 1"/>
          <p:cNvSpPr txBox="1">
            <a:spLocks/>
          </p:cNvSpPr>
          <p:nvPr/>
        </p:nvSpPr>
        <p:spPr>
          <a:xfrm>
            <a:off x="1796713" y="1438586"/>
            <a:ext cx="8397890" cy="86295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solidFill>
                  <a:schemeClr val="bg1">
                    <a:lumMod val="50000"/>
                  </a:schemeClr>
                </a:solidFill>
                <a:latin typeface="微软雅黑" panose="020B0503020204020204" pitchFamily="34" charset="-122"/>
                <a:ea typeface="微软雅黑" panose="020B0503020204020204" pitchFamily="34" charset="-122"/>
              </a:rPr>
              <a:t>本文希望解决的问题</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如</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何学习被</a:t>
            </a:r>
            <a:r>
              <a:rPr lang="zh-CN" altLang="en-US" sz="2000" dirty="0">
                <a:solidFill>
                  <a:srgbClr val="FF0000"/>
                </a:solidFill>
                <a:latin typeface="微软雅黑" panose="020B0503020204020204" pitchFamily="34" charset="-122"/>
                <a:ea typeface="微软雅黑" panose="020B0503020204020204" pitchFamily="34" charset="-122"/>
              </a:rPr>
              <a:t>遮挡（</a:t>
            </a:r>
            <a:r>
              <a:rPr lang="en-US" altLang="zh-CN" sz="2000" dirty="0">
                <a:solidFill>
                  <a:srgbClr val="FF0000"/>
                </a:solidFill>
                <a:latin typeface="微软雅黑" panose="020B0503020204020204" pitchFamily="34" charset="-122"/>
                <a:ea typeface="微软雅黑" panose="020B0503020204020204" pitchFamily="34" charset="-122"/>
              </a:rPr>
              <a:t>occlusions </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或是</a:t>
            </a:r>
            <a:r>
              <a:rPr lang="zh-CN" altLang="en-US" sz="2000" dirty="0">
                <a:solidFill>
                  <a:srgbClr val="FF0000"/>
                </a:solidFill>
                <a:latin typeface="微软雅黑" panose="020B0503020204020204" pitchFamily="34" charset="-122"/>
                <a:ea typeface="微软雅黑" panose="020B0503020204020204" pitchFamily="34" charset="-122"/>
              </a:rPr>
              <a:t>形变（</a:t>
            </a:r>
            <a:r>
              <a:rPr lang="en-US" altLang="zh-CN" sz="2000" dirty="0">
                <a:solidFill>
                  <a:srgbClr val="FF0000"/>
                </a:solidFill>
                <a:latin typeface="微软雅黑" panose="020B0503020204020204" pitchFamily="34" charset="-122"/>
                <a:ea typeface="微软雅黑" panose="020B0503020204020204" pitchFamily="34" charset="-122"/>
              </a:rPr>
              <a:t>deformations </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的特征？</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文本占位符 1"/>
          <p:cNvSpPr txBox="1">
            <a:spLocks/>
          </p:cNvSpPr>
          <p:nvPr/>
        </p:nvSpPr>
        <p:spPr>
          <a:xfrm>
            <a:off x="2176324" y="2579967"/>
            <a:ext cx="9019213" cy="425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常规的解决方法：数据驱动策略（</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data-driven strategy</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占位符 1"/>
          <p:cNvSpPr txBox="1">
            <a:spLocks/>
          </p:cNvSpPr>
          <p:nvPr/>
        </p:nvSpPr>
        <p:spPr>
          <a:xfrm>
            <a:off x="2176324" y="3245462"/>
            <a:ext cx="9019213" cy="425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缺点：二者在统计学中存在“</a:t>
            </a:r>
            <a:r>
              <a:rPr lang="zh-CN" altLang="en-US" sz="2000" dirty="0" smtClean="0">
                <a:solidFill>
                  <a:srgbClr val="FF0000"/>
                </a:solidFill>
                <a:latin typeface="微软雅黑" panose="020B0503020204020204" pitchFamily="34" charset="-122"/>
                <a:ea typeface="微软雅黑" panose="020B0503020204020204" pitchFamily="34" charset="-122"/>
              </a:rPr>
              <a:t>长尾（</a:t>
            </a:r>
            <a:r>
              <a:rPr lang="en-US" altLang="zh-CN" sz="2000" dirty="0">
                <a:solidFill>
                  <a:srgbClr val="FF0000"/>
                </a:solidFill>
                <a:latin typeface="微软雅黑" panose="020B0503020204020204" pitchFamily="34" charset="-122"/>
                <a:ea typeface="微软雅黑" panose="020B0503020204020204" pitchFamily="34" charset="-122"/>
              </a:rPr>
              <a:t>long-tail</a:t>
            </a:r>
            <a:r>
              <a:rPr lang="zh-CN" altLang="en-US" sz="2000" dirty="0" smtClean="0">
                <a:solidFill>
                  <a:srgbClr val="FF0000"/>
                </a:solidFill>
                <a:latin typeface="微软雅黑" panose="020B0503020204020204" pitchFamily="34" charset="-122"/>
                <a:ea typeface="微软雅黑" panose="020B0503020204020204" pitchFamily="34" charset="-122"/>
              </a:rPr>
              <a:t>）效应</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”，不易收集</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6324" y="3910957"/>
            <a:ext cx="3948287" cy="2053109"/>
          </a:xfrm>
          <a:prstGeom prst="rect">
            <a:avLst/>
          </a:prstGeom>
        </p:spPr>
      </p:pic>
      <p:sp>
        <p:nvSpPr>
          <p:cNvPr id="20" name="线形标注 1 19"/>
          <p:cNvSpPr/>
          <p:nvPr/>
        </p:nvSpPr>
        <p:spPr>
          <a:xfrm>
            <a:off x="2624284" y="4262649"/>
            <a:ext cx="654864" cy="321074"/>
          </a:xfrm>
          <a:prstGeom prst="borderCallout1">
            <a:avLst/>
          </a:prstGeom>
          <a:noFill/>
          <a:ln>
            <a:solidFill>
              <a:srgbClr val="E73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head</a:t>
            </a:r>
            <a:endParaRPr lang="zh-CN" altLang="en-US" b="1" dirty="0">
              <a:solidFill>
                <a:srgbClr val="FF0000"/>
              </a:solidFill>
            </a:endParaRPr>
          </a:p>
        </p:txBody>
      </p:sp>
      <p:sp>
        <p:nvSpPr>
          <p:cNvPr id="21" name="线形标注 1 20"/>
          <p:cNvSpPr/>
          <p:nvPr/>
        </p:nvSpPr>
        <p:spPr>
          <a:xfrm>
            <a:off x="4186417" y="5352895"/>
            <a:ext cx="654864" cy="321074"/>
          </a:xfrm>
          <a:prstGeom prst="borderCallout1">
            <a:avLst/>
          </a:prstGeom>
          <a:noFill/>
          <a:ln>
            <a:solidFill>
              <a:srgbClr val="E73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tail</a:t>
            </a:r>
            <a:endParaRPr lang="zh-CN" altLang="en-US" b="1" dirty="0">
              <a:solidFill>
                <a:srgbClr val="FF0000"/>
              </a:solidFill>
            </a:endParaRPr>
          </a:p>
        </p:txBody>
      </p:sp>
      <p:sp>
        <p:nvSpPr>
          <p:cNvPr id="22" name="文本占位符 1"/>
          <p:cNvSpPr txBox="1">
            <a:spLocks/>
          </p:cNvSpPr>
          <p:nvPr/>
        </p:nvSpPr>
        <p:spPr>
          <a:xfrm>
            <a:off x="6584203" y="4583723"/>
            <a:ext cx="3427305" cy="8991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rPr>
              <a:t>大多数的需求会集中在头</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部</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而分布在尾部的需</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求零</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散的小量的需</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求。</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942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0" grpId="0" animBg="1"/>
      <p:bldP spid="21"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40"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对抗网络设计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3"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占位符 1"/>
          <p:cNvSpPr txBox="1">
            <a:spLocks/>
          </p:cNvSpPr>
          <p:nvPr/>
        </p:nvSpPr>
        <p:spPr>
          <a:xfrm>
            <a:off x="1281063" y="1736411"/>
            <a:ext cx="2177245" cy="2889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3.2.1</a:t>
            </a: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ASDN</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34" name="文本框 33"/>
          <p:cNvSpPr txBox="1"/>
          <p:nvPr/>
        </p:nvSpPr>
        <p:spPr>
          <a:xfrm>
            <a:off x="1818589" y="2148369"/>
            <a:ext cx="1827288" cy="369332"/>
          </a:xfrm>
          <a:prstGeom prst="rect">
            <a:avLst/>
          </a:prstGeom>
          <a:noFill/>
          <a:ln>
            <a:noFill/>
          </a:ln>
        </p:spPr>
        <p:txBody>
          <a:bodyPr wrap="square" rtlCol="0">
            <a:spAutoFit/>
          </a:bodyPr>
          <a:lstStyle/>
          <a:p>
            <a:pPr marL="342900" indent="-342900">
              <a:buFont typeface="Arial" charset="0"/>
              <a:buChar char="•"/>
            </a:pP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联合训练</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2535967" y="2640737"/>
            <a:ext cx="7721725"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得到</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ASDN</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和</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Fast R-CNN</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的预训练模型（</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10K iterations respectively</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 </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2" name="矩形 131"/>
          <p:cNvSpPr/>
          <p:nvPr/>
        </p:nvSpPr>
        <p:spPr>
          <a:xfrm>
            <a:off x="1311198" y="3382900"/>
            <a:ext cx="2188986" cy="795004"/>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33" name="文本框 132"/>
          <p:cNvSpPr txBox="1"/>
          <p:nvPr/>
        </p:nvSpPr>
        <p:spPr>
          <a:xfrm>
            <a:off x="1523725" y="3448249"/>
            <a:ext cx="1713181" cy="707886"/>
          </a:xfrm>
          <a:prstGeom prst="rect">
            <a:avLst/>
          </a:prstGeom>
          <a:noFill/>
          <a:ln>
            <a:noFill/>
          </a:ln>
        </p:spPr>
        <p:txBody>
          <a:bodyPr wrap="square" rtlCol="0">
            <a:spAutoFit/>
          </a:bodyPr>
          <a:lstStyle/>
          <a:p>
            <a:pPr algn="ctr"/>
            <a:r>
              <a:rPr lang="en-US" altLang="zh-CN" sz="2000" b="1" dirty="0">
                <a:solidFill>
                  <a:schemeClr val="bg1"/>
                </a:solidFill>
              </a:rPr>
              <a:t>RoI pooling</a:t>
            </a:r>
          </a:p>
          <a:p>
            <a:pPr algn="ctr"/>
            <a:r>
              <a:rPr lang="en-US" altLang="zh-CN" sz="2000" b="1" dirty="0">
                <a:solidFill>
                  <a:schemeClr val="bg1"/>
                </a:solidFill>
              </a:rPr>
              <a:t>layer</a:t>
            </a:r>
          </a:p>
        </p:txBody>
      </p:sp>
      <p:cxnSp>
        <p:nvCxnSpPr>
          <p:cNvPr id="134" name="直线箭头连接符 15"/>
          <p:cNvCxnSpPr/>
          <p:nvPr/>
        </p:nvCxnSpPr>
        <p:spPr>
          <a:xfrm>
            <a:off x="3830927" y="3931895"/>
            <a:ext cx="1009973" cy="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3121950" y="3426459"/>
            <a:ext cx="2303942" cy="338554"/>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Feature</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maps</a:t>
            </a:r>
          </a:p>
        </p:txBody>
      </p:sp>
      <p:sp>
        <p:nvSpPr>
          <p:cNvPr id="136" name="矩形 135"/>
          <p:cNvSpPr/>
          <p:nvPr/>
        </p:nvSpPr>
        <p:spPr>
          <a:xfrm>
            <a:off x="5146840" y="3385191"/>
            <a:ext cx="2188986" cy="846386"/>
          </a:xfrm>
          <a:prstGeom prst="rect">
            <a:avLst/>
          </a:prstGeom>
          <a:solidFill>
            <a:srgbClr val="FDD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37" name="文本框 136"/>
          <p:cNvSpPr txBox="1"/>
          <p:nvPr/>
        </p:nvSpPr>
        <p:spPr>
          <a:xfrm>
            <a:off x="5085780" y="3608329"/>
            <a:ext cx="2303942" cy="400110"/>
          </a:xfrm>
          <a:prstGeom prst="rect">
            <a:avLst/>
          </a:prstGeom>
          <a:noFill/>
          <a:ln>
            <a:noFill/>
          </a:ln>
        </p:spPr>
        <p:txBody>
          <a:bodyPr wrap="square" rtlCol="0">
            <a:spAutoFit/>
          </a:bodyPr>
          <a:lstStyle/>
          <a:p>
            <a:pPr algn="ctr"/>
            <a:r>
              <a:rPr lang="en-US" altLang="zh-CN" sz="2000" b="1" dirty="0" smtClean="0">
                <a:solidFill>
                  <a:schemeClr val="bg1"/>
                </a:solidFill>
              </a:rPr>
              <a:t>ASDN</a:t>
            </a:r>
            <a:endParaRPr lang="en-US" altLang="zh-CN" sz="2000" b="1" dirty="0">
              <a:solidFill>
                <a:schemeClr val="bg1"/>
              </a:solidFill>
            </a:endParaRPr>
          </a:p>
        </p:txBody>
      </p:sp>
      <p:sp>
        <p:nvSpPr>
          <p:cNvPr id="140" name="矩形 139"/>
          <p:cNvSpPr/>
          <p:nvPr/>
        </p:nvSpPr>
        <p:spPr>
          <a:xfrm>
            <a:off x="8975318" y="3378999"/>
            <a:ext cx="2188986" cy="84638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41" name="文本框 140"/>
          <p:cNvSpPr txBox="1"/>
          <p:nvPr/>
        </p:nvSpPr>
        <p:spPr>
          <a:xfrm>
            <a:off x="8917840" y="3580347"/>
            <a:ext cx="2303942" cy="400110"/>
          </a:xfrm>
          <a:prstGeom prst="rect">
            <a:avLst/>
          </a:prstGeom>
          <a:noFill/>
          <a:ln>
            <a:noFill/>
          </a:ln>
        </p:spPr>
        <p:txBody>
          <a:bodyPr wrap="square" rtlCol="0">
            <a:spAutoFit/>
          </a:bodyPr>
          <a:lstStyle/>
          <a:p>
            <a:pPr algn="ctr"/>
            <a:r>
              <a:rPr lang="en-US" altLang="zh-CN" sz="2000" b="1" dirty="0" smtClean="0">
                <a:solidFill>
                  <a:schemeClr val="bg1"/>
                </a:solidFill>
              </a:rPr>
              <a:t>detector</a:t>
            </a:r>
            <a:endParaRPr lang="en-US" altLang="zh-CN" sz="2000" b="1" dirty="0">
              <a:solidFill>
                <a:schemeClr val="bg1"/>
              </a:solidFill>
            </a:endParaRPr>
          </a:p>
        </p:txBody>
      </p:sp>
      <p:cxnSp>
        <p:nvCxnSpPr>
          <p:cNvPr id="144" name="直线箭头连接符 15"/>
          <p:cNvCxnSpPr/>
          <p:nvPr/>
        </p:nvCxnSpPr>
        <p:spPr>
          <a:xfrm>
            <a:off x="7648794" y="3738053"/>
            <a:ext cx="1009973" cy="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6992763" y="3155861"/>
            <a:ext cx="2268141" cy="584775"/>
          </a:xfrm>
          <a:prstGeom prst="rect">
            <a:avLst/>
          </a:prstGeom>
          <a:noFill/>
          <a:ln>
            <a:noFill/>
          </a:ln>
        </p:spPr>
        <p:txBody>
          <a:bodyPr wrap="square" rtlCol="0">
            <a:spAutoFit/>
          </a:bodyPr>
          <a:lstStyle/>
          <a:p>
            <a:pPr algn="ct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occlusion </a:t>
            </a:r>
          </a:p>
          <a:p>
            <a:pPr algn="ct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features</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46" name="直线箭头连接符 15"/>
          <p:cNvCxnSpPr/>
          <p:nvPr/>
        </p:nvCxnSpPr>
        <p:spPr>
          <a:xfrm flipH="1">
            <a:off x="7648795" y="3885516"/>
            <a:ext cx="1009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6992763" y="3885516"/>
            <a:ext cx="2268141" cy="584775"/>
          </a:xfrm>
          <a:prstGeom prst="rect">
            <a:avLst/>
          </a:prstGeom>
          <a:noFill/>
          <a:ln>
            <a:noFill/>
          </a:ln>
        </p:spPr>
        <p:txBody>
          <a:bodyPr wrap="square"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b</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ack </a:t>
            </a:r>
          </a:p>
          <a:p>
            <a:pPr algn="ct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propagation</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0" name="文本框 149"/>
          <p:cNvSpPr txBox="1"/>
          <p:nvPr/>
        </p:nvSpPr>
        <p:spPr>
          <a:xfrm>
            <a:off x="2535966" y="4738327"/>
            <a:ext cx="7721725" cy="923330"/>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训练过程中的特征被改变</a:t>
            </a:r>
            <a:r>
              <a:rPr lang="en-US" altLang="zh-CN" b="1" dirty="0">
                <a:solidFill>
                  <a:schemeClr val="bg1">
                    <a:lumMod val="50000"/>
                  </a:schemeClr>
                </a:solidFill>
                <a:latin typeface="微软雅黑" panose="020B0503020204020204" pitchFamily="34" charset="-122"/>
                <a:ea typeface="微软雅黑" panose="020B0503020204020204" pitchFamily="34" charset="-122"/>
              </a:rPr>
              <a:t>(occlusion </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features)</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，但</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label</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标记值不变，此过程即达到了产生更加</a:t>
            </a:r>
            <a:r>
              <a:rPr lang="zh-CN" altLang="en-US" b="1" dirty="0" smtClean="0">
                <a:solidFill>
                  <a:srgbClr val="FF0000"/>
                </a:solidFill>
                <a:latin typeface="微软雅黑" panose="020B0503020204020204" pitchFamily="34" charset="-122"/>
                <a:ea typeface="微软雅黑" panose="020B0503020204020204" pitchFamily="34" charset="-122"/>
              </a:rPr>
              <a:t>难以</a:t>
            </a:r>
            <a:r>
              <a:rPr lang="zh-CN" altLang="en-US" b="1" dirty="0">
                <a:solidFill>
                  <a:srgbClr val="FF0000"/>
                </a:solidFill>
                <a:latin typeface="微软雅黑" panose="020B0503020204020204" pitchFamily="34" charset="-122"/>
                <a:ea typeface="微软雅黑" panose="020B0503020204020204" pitchFamily="34" charset="-122"/>
              </a:rPr>
              <a:t>训</a:t>
            </a:r>
            <a:r>
              <a:rPr lang="zh-CN" altLang="en-US" b="1" dirty="0" smtClean="0">
                <a:solidFill>
                  <a:srgbClr val="FF0000"/>
                </a:solidFill>
                <a:latin typeface="微软雅黑" panose="020B0503020204020204" pitchFamily="34" charset="-122"/>
                <a:ea typeface="微软雅黑" panose="020B0503020204020204" pitchFamily="34" charset="-122"/>
              </a:rPr>
              <a:t>练</a:t>
            </a:r>
            <a:r>
              <a:rPr lang="en-US" altLang="zh-CN" b="1" dirty="0" smtClean="0">
                <a:solidFill>
                  <a:srgbClr val="FF0000"/>
                </a:solidFill>
                <a:latin typeface="微软雅黑" panose="020B0503020204020204" pitchFamily="34" charset="-122"/>
                <a:ea typeface="微软雅黑" panose="020B0503020204020204" pitchFamily="34" charset="-122"/>
              </a:rPr>
              <a:t>(harder)</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且更加</a:t>
            </a:r>
            <a:r>
              <a:rPr lang="zh-CN" altLang="en-US" b="1" dirty="0" smtClean="0">
                <a:solidFill>
                  <a:srgbClr val="FF0000"/>
                </a:solidFill>
                <a:latin typeface="微软雅黑" panose="020B0503020204020204" pitchFamily="34" charset="-122"/>
                <a:ea typeface="微软雅黑" panose="020B0503020204020204" pitchFamily="34" charset="-122"/>
              </a:rPr>
              <a:t>多样化</a:t>
            </a:r>
            <a:r>
              <a:rPr lang="en-US" altLang="zh-CN" b="1" dirty="0" smtClean="0">
                <a:solidFill>
                  <a:srgbClr val="FF0000"/>
                </a:solidFill>
                <a:latin typeface="微软雅黑" panose="020B0503020204020204" pitchFamily="34" charset="-122"/>
                <a:ea typeface="微软雅黑" panose="020B0503020204020204" pitchFamily="34" charset="-122"/>
              </a:rPr>
              <a:t>(more diverse)</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的</a:t>
            </a:r>
            <a:r>
              <a:rPr lang="zh-CN" altLang="en-US" b="1" dirty="0">
                <a:solidFill>
                  <a:schemeClr val="bg1">
                    <a:lumMod val="50000"/>
                  </a:schemeClr>
                </a:solidFill>
                <a:latin typeface="微软雅黑" panose="020B0503020204020204" pitchFamily="34" charset="-122"/>
                <a:ea typeface="微软雅黑" panose="020B0503020204020204" pitchFamily="34" charset="-122"/>
              </a:rPr>
              <a:t>实例的</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目的。</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50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32" grpId="0" animBg="1"/>
      <p:bldP spid="133" grpId="0"/>
      <p:bldP spid="135" grpId="0"/>
      <p:bldP spid="136" grpId="0" animBg="1"/>
      <p:bldP spid="137" grpId="0"/>
      <p:bldP spid="140" grpId="0" animBg="1"/>
      <p:bldP spid="141" grpId="0"/>
      <p:bldP spid="145" grpId="0"/>
      <p:bldP spid="147" grpId="0"/>
      <p:bldP spid="1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40"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对抗网络设计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3"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占位符 1"/>
          <p:cNvSpPr txBox="1">
            <a:spLocks/>
          </p:cNvSpPr>
          <p:nvPr/>
        </p:nvSpPr>
        <p:spPr>
          <a:xfrm>
            <a:off x="1281063" y="1736411"/>
            <a:ext cx="2177245" cy="2889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3.2.2</a:t>
            </a: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ASTN</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34" name="文本框 33"/>
          <p:cNvSpPr txBox="1"/>
          <p:nvPr/>
        </p:nvSpPr>
        <p:spPr>
          <a:xfrm>
            <a:off x="1818588" y="2148369"/>
            <a:ext cx="7757211"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设计思路：让特征发生</a:t>
            </a:r>
            <a:r>
              <a:rPr lang="zh-CN" altLang="en-US" b="1" dirty="0" smtClean="0">
                <a:solidFill>
                  <a:srgbClr val="FF0000"/>
                </a:solidFill>
                <a:latin typeface="微软雅黑" panose="020B0503020204020204" pitchFamily="34" charset="-122"/>
                <a:ea typeface="微软雅黑" panose="020B0503020204020204" pitchFamily="34" charset="-122"/>
              </a:rPr>
              <a:t>形变</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从而增加检测器识别的困难</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818588" y="2640738"/>
            <a:ext cx="7757211"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实现方式：特征图的旋转</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818588" y="3133107"/>
            <a:ext cx="7757211" cy="646331"/>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实现过程：</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1. ASTN</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从</a:t>
            </a:r>
            <a:r>
              <a:rPr lang="en-US" altLang="zh-CN" b="1" dirty="0" err="1" smtClean="0">
                <a:solidFill>
                  <a:schemeClr val="bg1">
                    <a:lumMod val="50000"/>
                  </a:schemeClr>
                </a:solidFill>
                <a:latin typeface="微软雅黑" panose="020B0503020204020204" pitchFamily="34" charset="-122"/>
                <a:ea typeface="微软雅黑" panose="020B0503020204020204" pitchFamily="34" charset="-122"/>
              </a:rPr>
              <a:t>RoI</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 pooling</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层接收特征图，将特征图进行一定程度</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的旋转，并输入到</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Fast R-CNN</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检测器中进行训练。</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818587" y="4348677"/>
            <a:ext cx="4531413"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实现细节：</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1. </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旋转的角度限制在</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smtClean="0">
                <a:solidFill>
                  <a:srgbClr val="FF0000"/>
                </a:solidFill>
                <a:latin typeface="微软雅黑" panose="020B0503020204020204" pitchFamily="34" charset="-122"/>
                <a:ea typeface="微软雅黑" panose="020B0503020204020204" pitchFamily="34" charset="-122"/>
              </a:rPr>
              <a:t>10°</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之间</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818587" y="3879391"/>
            <a:ext cx="7757211"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2. </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检测器产生</a:t>
            </a:r>
            <a:r>
              <a:rPr lang="en-US" altLang="zh-CN" b="1" dirty="0" err="1" smtClean="0">
                <a:solidFill>
                  <a:schemeClr val="bg1">
                    <a:lumMod val="50000"/>
                  </a:schemeClr>
                </a:solidFill>
                <a:latin typeface="微软雅黑" panose="020B0503020204020204" pitchFamily="34" charset="-122"/>
                <a:ea typeface="微软雅黑" panose="020B0503020204020204" pitchFamily="34" charset="-122"/>
              </a:rPr>
              <a:t>softmax</a:t>
            </a:r>
            <a:r>
              <a:rPr lang="zh-CN" altLang="en-US" b="1" dirty="0">
                <a:solidFill>
                  <a:schemeClr val="bg1">
                    <a:lumMod val="50000"/>
                  </a:schemeClr>
                </a:solidFill>
                <a:latin typeface="微软雅黑" panose="020B0503020204020204" pitchFamily="34" charset="-122"/>
                <a:ea typeface="微软雅黑" panose="020B0503020204020204" pitchFamily="34" charset="-122"/>
              </a:rPr>
              <a:t>损</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失并给予反馈，进行损失梯度下降。</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818587" y="4767722"/>
            <a:ext cx="8163613"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2. </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特征图在</a:t>
            </a:r>
            <a:r>
              <a:rPr lang="zh-CN" altLang="en-US" b="1" dirty="0" smtClean="0">
                <a:solidFill>
                  <a:srgbClr val="FF0000"/>
                </a:solidFill>
                <a:latin typeface="微软雅黑" panose="020B0503020204020204" pitchFamily="34" charset="-122"/>
                <a:ea typeface="微软雅黑" panose="020B0503020204020204" pitchFamily="34" charset="-122"/>
              </a:rPr>
              <a:t>通道维度</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上分为四</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份，进行不同程度的旋转</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467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p:bldP spid="24" grpId="0"/>
      <p:bldP spid="25" grpId="0"/>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40"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对抗网络设计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3"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占位符 1"/>
          <p:cNvSpPr txBox="1">
            <a:spLocks/>
          </p:cNvSpPr>
          <p:nvPr/>
        </p:nvSpPr>
        <p:spPr>
          <a:xfrm>
            <a:off x="1281063" y="1736411"/>
            <a:ext cx="2177245" cy="2889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3.2.2</a:t>
            </a: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ASTN</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34" name="文本框 33"/>
          <p:cNvSpPr txBox="1"/>
          <p:nvPr/>
        </p:nvSpPr>
        <p:spPr>
          <a:xfrm>
            <a:off x="1818588" y="2148369"/>
            <a:ext cx="8169474" cy="369332"/>
          </a:xfrm>
          <a:prstGeom prst="rect">
            <a:avLst/>
          </a:prstGeom>
          <a:noFill/>
          <a:ln>
            <a:noFill/>
          </a:ln>
        </p:spPr>
        <p:txBody>
          <a:bodyPr wrap="squar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Spatial Transformer Networks </a:t>
            </a:r>
            <a:r>
              <a:rPr lang="en-US" altLang="zh-CN" b="1" dirty="0">
                <a:solidFill>
                  <a:schemeClr val="bg1">
                    <a:lumMod val="50000"/>
                  </a:schemeClr>
                </a:solidFill>
                <a:latin typeface="微软雅黑" panose="020B0503020204020204" pitchFamily="34" charset="-122"/>
                <a:ea typeface="微软雅黑" panose="020B0503020204020204" pitchFamily="34" charset="-122"/>
              </a:rPr>
              <a:t>(Google </a:t>
            </a:r>
            <a:r>
              <a:rPr lang="en-US" altLang="zh-CN" b="1" dirty="0" err="1">
                <a:solidFill>
                  <a:schemeClr val="bg1">
                    <a:lumMod val="50000"/>
                  </a:schemeClr>
                </a:solidFill>
                <a:latin typeface="微软雅黑" panose="020B0503020204020204" pitchFamily="34" charset="-122"/>
                <a:ea typeface="微软雅黑" panose="020B0503020204020204" pitchFamily="34" charset="-122"/>
              </a:rPr>
              <a:t>DeepMind</a:t>
            </a:r>
            <a:r>
              <a:rPr lang="en-US" altLang="zh-CN" b="1" dirty="0">
                <a:solidFill>
                  <a:schemeClr val="bg1">
                    <a:lumMod val="50000"/>
                  </a:schemeClr>
                </a:solidFill>
                <a:latin typeface="微软雅黑" panose="020B0503020204020204" pitchFamily="34" charset="-122"/>
                <a:ea typeface="微软雅黑" panose="020B0503020204020204" pitchFamily="34" charset="-122"/>
              </a:rPr>
              <a:t>, London, </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UK</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2016)</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818587" y="2640738"/>
            <a:ext cx="8450827"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思想：通过空间</a:t>
            </a:r>
            <a:r>
              <a:rPr lang="zh-CN" altLang="en-US" b="1" dirty="0" smtClean="0">
                <a:solidFill>
                  <a:srgbClr val="FF0000"/>
                </a:solidFill>
                <a:latin typeface="微软雅黑" panose="020B0503020204020204" pitchFamily="34" charset="-122"/>
                <a:ea typeface="微软雅黑" panose="020B0503020204020204" pitchFamily="34" charset="-122"/>
              </a:rPr>
              <a:t>仿射变换（平移，旋转，缩放）</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将复杂特征转换为易学习的特征</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1773171" y="3316871"/>
                <a:ext cx="3080184" cy="866584"/>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1" i="1" smtClean="0">
                              <a:solidFill>
                                <a:srgbClr val="FF0000"/>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b="1" i="1" smtClean="0">
                                  <a:solidFill>
                                    <a:srgbClr val="FF0000"/>
                                  </a:solidFill>
                                  <a:latin typeface="Cambria Math" panose="02040503050406030204" pitchFamily="18" charset="0"/>
                                  <a:ea typeface="微软雅黑" panose="020B0503020204020204" pitchFamily="34" charset="-122"/>
                                </a:rPr>
                              </m:ctrlPr>
                            </m:mPr>
                            <m:mr>
                              <m:e>
                                <m:sSub>
                                  <m:sSubPr>
                                    <m:ctrlPr>
                                      <a:rPr lang="en-US" altLang="zh-CN" b="1" i="1" smtClean="0">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smtClean="0">
                                        <a:solidFill>
                                          <a:srgbClr val="FF0000"/>
                                        </a:solidFill>
                                        <a:latin typeface="Cambria Math" panose="02040503050406030204" pitchFamily="18" charset="0"/>
                                        <a:ea typeface="微软雅黑" panose="020B0503020204020204" pitchFamily="34" charset="-122"/>
                                      </a:rPr>
                                      <m:t>𝟏𝟏</m:t>
                                    </m:r>
                                  </m:sub>
                                </m:sSub>
                              </m:e>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smtClean="0">
                                        <a:solidFill>
                                          <a:srgbClr val="FF0000"/>
                                        </a:solidFill>
                                        <a:latin typeface="Cambria Math" panose="02040503050406030204" pitchFamily="18" charset="0"/>
                                        <a:ea typeface="微软雅黑" panose="020B0503020204020204" pitchFamily="34" charset="-122"/>
                                      </a:rPr>
                                      <m:t>𝟏𝟐</m:t>
                                    </m:r>
                                  </m:sub>
                                </m:sSub>
                              </m:e>
                            </m:mr>
                            <m:mr>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smtClean="0">
                                        <a:solidFill>
                                          <a:srgbClr val="FF0000"/>
                                        </a:solidFill>
                                        <a:latin typeface="Cambria Math" panose="02040503050406030204" pitchFamily="18" charset="0"/>
                                        <a:ea typeface="微软雅黑" panose="020B0503020204020204" pitchFamily="34" charset="-122"/>
                                      </a:rPr>
                                      <m:t>𝟐𝟏</m:t>
                                    </m:r>
                                  </m:sub>
                                </m:sSub>
                              </m:e>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smtClean="0">
                                        <a:solidFill>
                                          <a:srgbClr val="FF0000"/>
                                        </a:solidFill>
                                        <a:latin typeface="Cambria Math" panose="02040503050406030204" pitchFamily="18" charset="0"/>
                                        <a:ea typeface="微软雅黑" panose="020B0503020204020204" pitchFamily="34" charset="-122"/>
                                      </a:rPr>
                                      <m:t>𝟐𝟐</m:t>
                                    </m:r>
                                  </m:sub>
                                </m:sSub>
                              </m:e>
                            </m:mr>
                          </m:m>
                          <m:r>
                            <a:rPr lang="en-US" altLang="zh-CN" b="1" i="1" smtClean="0">
                              <a:solidFill>
                                <a:srgbClr val="FF0000"/>
                              </a:solidFill>
                              <a:latin typeface="Cambria Math" panose="02040503050406030204" pitchFamily="18" charset="0"/>
                              <a:ea typeface="微软雅黑" panose="020B0503020204020204" pitchFamily="34" charset="-122"/>
                            </a:rPr>
                            <m:t>    </m:t>
                          </m:r>
                          <m:m>
                            <m:mPr>
                              <m:mcs>
                                <m:mc>
                                  <m:mcPr>
                                    <m:count m:val="1"/>
                                    <m:mcJc m:val="center"/>
                                  </m:mcPr>
                                </m:mc>
                              </m:mcs>
                              <m:ctrlPr>
                                <a:rPr lang="en-US" altLang="zh-CN" b="1" i="1" smtClean="0">
                                  <a:solidFill>
                                    <a:srgbClr val="FF0000"/>
                                  </a:solidFill>
                                  <a:latin typeface="Cambria Math" panose="02040503050406030204" pitchFamily="18" charset="0"/>
                                  <a:ea typeface="微软雅黑" panose="020B0503020204020204" pitchFamily="34" charset="-122"/>
                                </a:rPr>
                              </m:ctrlPr>
                            </m:mPr>
                            <m:mr>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smtClean="0">
                                        <a:solidFill>
                                          <a:srgbClr val="FF0000"/>
                                        </a:solidFill>
                                        <a:latin typeface="Cambria Math" panose="02040503050406030204" pitchFamily="18" charset="0"/>
                                        <a:ea typeface="微软雅黑" panose="020B0503020204020204" pitchFamily="34" charset="-122"/>
                                      </a:rPr>
                                      <m:t>𝟏𝟑</m:t>
                                    </m:r>
                                  </m:sub>
                                </m:sSub>
                              </m:e>
                            </m:mr>
                            <m:mr>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smtClean="0">
                                        <a:solidFill>
                                          <a:srgbClr val="FF0000"/>
                                        </a:solidFill>
                                        <a:latin typeface="Cambria Math" panose="02040503050406030204" pitchFamily="18" charset="0"/>
                                        <a:ea typeface="微软雅黑" panose="020B0503020204020204" pitchFamily="34" charset="-122"/>
                                      </a:rPr>
                                      <m:t>𝟐𝟑</m:t>
                                    </m:r>
                                  </m:sub>
                                </m:sSub>
                              </m:e>
                            </m:mr>
                          </m:m>
                        </m:e>
                      </m:d>
                      <m:d>
                        <m:dPr>
                          <m:begChr m:val="["/>
                          <m:endChr m:val="]"/>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mPr>
                            <m:mr>
                              <m:e>
                                <m:sSup>
                                  <m:sSupPr>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𝒙</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𝒔</m:t>
                                    </m:r>
                                  </m:sup>
                                </m:sSup>
                              </m:e>
                            </m:mr>
                            <m:mr>
                              <m:e>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𝒚</m:t>
                                    </m:r>
                                  </m:e>
                                  <m:sup>
                                    <m:r>
                                      <a:rPr lang="en-US" altLang="zh-CN" b="1" i="1">
                                        <a:solidFill>
                                          <a:schemeClr val="bg1">
                                            <a:lumMod val="50000"/>
                                          </a:schemeClr>
                                        </a:solidFill>
                                        <a:latin typeface="Cambria Math" panose="02040503050406030204" pitchFamily="18" charset="0"/>
                                        <a:ea typeface="微软雅黑" panose="020B0503020204020204" pitchFamily="34" charset="-122"/>
                                      </a:rPr>
                                      <m:t>𝒔</m:t>
                                    </m:r>
                                  </m:sup>
                                </m:sSup>
                              </m:e>
                            </m:mr>
                            <m:m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𝟏</m:t>
                                </m:r>
                              </m:e>
                            </m:mr>
                          </m:m>
                        </m:e>
                      </m:d>
                      <m:r>
                        <a:rPr lang="en-US" altLang="zh-CN" b="1" i="1" smtClean="0">
                          <a:solidFill>
                            <a:schemeClr val="bg1">
                              <a:lumMod val="50000"/>
                            </a:schemeClr>
                          </a:solidFill>
                          <a:latin typeface="Cambria Math" panose="02040503050406030204" pitchFamily="18" charset="0"/>
                          <a:ea typeface="微软雅黑" panose="020B0503020204020204" pitchFamily="34" charset="-122"/>
                        </a:rPr>
                        <m:t>= </m:t>
                      </m:r>
                      <m:d>
                        <m:dPr>
                          <m:begChr m:val="["/>
                          <m:endChr m:val="]"/>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mPr>
                            <m:mr>
                              <m:e>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a:solidFill>
                                          <a:schemeClr val="bg1">
                                            <a:lumMod val="50000"/>
                                          </a:schemeClr>
                                        </a:solidFill>
                                        <a:latin typeface="Cambria Math" panose="02040503050406030204" pitchFamily="18" charset="0"/>
                                        <a:ea typeface="微软雅黑" panose="020B0503020204020204" pitchFamily="34" charset="-122"/>
                                      </a:rPr>
                                      <m:t>𝒙</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𝒕</m:t>
                                    </m:r>
                                  </m:sup>
                                </m:sSup>
                              </m:e>
                            </m:mr>
                            <m:mr>
                              <m:e>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𝒚</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𝒕</m:t>
                                    </m:r>
                                  </m:sup>
                                </m:sSup>
                              </m:e>
                            </m:mr>
                          </m:m>
                        </m:e>
                      </m:d>
                    </m:oMath>
                  </m:oMathPara>
                </a14:m>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73171" y="3316871"/>
                <a:ext cx="3080184" cy="866584"/>
              </a:xfrm>
              <a:prstGeom prst="rect">
                <a:avLst/>
              </a:prstGeom>
              <a:blipFill rotWithShape="0">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5742792" y="3316871"/>
                <a:ext cx="3336133" cy="84273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b="1" i="1" smtClean="0">
                              <a:solidFill>
                                <a:srgbClr val="FF0000"/>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b="1" i="1" smtClean="0">
                                  <a:solidFill>
                                    <a:srgbClr val="FF0000"/>
                                  </a:solidFill>
                                  <a:latin typeface="Cambria Math" panose="02040503050406030204" pitchFamily="18" charset="0"/>
                                  <a:ea typeface="微软雅黑" panose="020B0503020204020204" pitchFamily="34" charset="-122"/>
                                </a:rPr>
                              </m:ctrlPr>
                            </m:mPr>
                            <m:mr>
                              <m:e>
                                <m:r>
                                  <a:rPr lang="en-US" altLang="zh-CN" b="1" i="1" smtClean="0">
                                    <a:solidFill>
                                      <a:srgbClr val="FF0000"/>
                                    </a:solidFill>
                                    <a:latin typeface="Cambria Math" panose="02040503050406030204" pitchFamily="18" charset="0"/>
                                    <a:ea typeface="微软雅黑" panose="020B0503020204020204" pitchFamily="34" charset="-122"/>
                                  </a:rPr>
                                  <m:t>𝟏</m:t>
                                </m:r>
                              </m:e>
                              <m:e>
                                <m:r>
                                  <a:rPr lang="en-US" altLang="zh-CN" b="1" i="1" smtClean="0">
                                    <a:solidFill>
                                      <a:srgbClr val="FF0000"/>
                                    </a:solidFill>
                                    <a:latin typeface="Cambria Math" panose="02040503050406030204" pitchFamily="18" charset="0"/>
                                    <a:ea typeface="微软雅黑" panose="020B0503020204020204" pitchFamily="34" charset="-122"/>
                                  </a:rPr>
                                  <m:t>𝟎</m:t>
                                </m:r>
                              </m:e>
                            </m:mr>
                            <m:mr>
                              <m:e>
                                <m:r>
                                  <a:rPr lang="en-US" altLang="zh-CN" b="1" i="1" smtClean="0">
                                    <a:solidFill>
                                      <a:srgbClr val="FF0000"/>
                                    </a:solidFill>
                                    <a:latin typeface="Cambria Math" panose="02040503050406030204" pitchFamily="18" charset="0"/>
                                    <a:ea typeface="微软雅黑" panose="020B0503020204020204" pitchFamily="34" charset="-122"/>
                                  </a:rPr>
                                  <m:t>𝟎</m:t>
                                </m:r>
                              </m:e>
                              <m:e>
                                <m:r>
                                  <a:rPr lang="en-US" altLang="zh-CN" b="1" i="1" smtClean="0">
                                    <a:solidFill>
                                      <a:srgbClr val="FF0000"/>
                                    </a:solidFill>
                                    <a:latin typeface="Cambria Math" panose="02040503050406030204" pitchFamily="18" charset="0"/>
                                    <a:ea typeface="微软雅黑" panose="020B0503020204020204" pitchFamily="34" charset="-122"/>
                                  </a:rPr>
                                  <m:t>𝟏</m:t>
                                </m:r>
                              </m:e>
                            </m:mr>
                          </m:m>
                          <m:r>
                            <a:rPr lang="en-US" altLang="zh-CN" b="1" i="1" smtClean="0">
                              <a:solidFill>
                                <a:srgbClr val="FF0000"/>
                              </a:solidFill>
                              <a:latin typeface="Cambria Math" panose="02040503050406030204" pitchFamily="18" charset="0"/>
                              <a:ea typeface="微软雅黑" panose="020B0503020204020204" pitchFamily="34" charset="-122"/>
                            </a:rPr>
                            <m:t>    </m:t>
                          </m:r>
                          <m:m>
                            <m:mPr>
                              <m:mcs>
                                <m:mc>
                                  <m:mcPr>
                                    <m:count m:val="1"/>
                                    <m:mcJc m:val="center"/>
                                  </m:mcPr>
                                </m:mc>
                              </m:mcs>
                              <m:ctrlPr>
                                <a:rPr lang="en-US" altLang="zh-CN" b="1" i="1" smtClean="0">
                                  <a:solidFill>
                                    <a:srgbClr val="FF0000"/>
                                  </a:solidFill>
                                  <a:latin typeface="Cambria Math" panose="02040503050406030204" pitchFamily="18" charset="0"/>
                                  <a:ea typeface="微软雅黑" panose="020B0503020204020204" pitchFamily="34" charset="-122"/>
                                </a:rPr>
                              </m:ctrlPr>
                            </m:mPr>
                            <m:mr>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smtClean="0">
                                        <a:solidFill>
                                          <a:srgbClr val="FF0000"/>
                                        </a:solidFill>
                                        <a:latin typeface="Cambria Math" panose="02040503050406030204" pitchFamily="18" charset="0"/>
                                        <a:ea typeface="微软雅黑" panose="020B0503020204020204" pitchFamily="34" charset="-122"/>
                                      </a:rPr>
                                      <m:t>𝟏𝟑</m:t>
                                    </m:r>
                                  </m:sub>
                                </m:sSub>
                              </m:e>
                            </m:mr>
                            <m:mr>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smtClean="0">
                                        <a:solidFill>
                                          <a:srgbClr val="FF0000"/>
                                        </a:solidFill>
                                        <a:latin typeface="Cambria Math" panose="02040503050406030204" pitchFamily="18" charset="0"/>
                                        <a:ea typeface="微软雅黑" panose="020B0503020204020204" pitchFamily="34" charset="-122"/>
                                      </a:rPr>
                                      <m:t>𝟐𝟑</m:t>
                                    </m:r>
                                  </m:sub>
                                </m:sSub>
                              </m:e>
                            </m:mr>
                          </m:m>
                        </m:e>
                      </m:d>
                      <m:d>
                        <m:dPr>
                          <m:begChr m:val="["/>
                          <m:endChr m:val="]"/>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mPr>
                            <m:mr>
                              <m:e>
                                <m:sSup>
                                  <m:sSupPr>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𝒙</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𝒔</m:t>
                                    </m:r>
                                  </m:sup>
                                </m:sSup>
                              </m:e>
                            </m:mr>
                            <m:mr>
                              <m:e>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𝒚</m:t>
                                    </m:r>
                                  </m:e>
                                  <m:sup>
                                    <m:r>
                                      <a:rPr lang="en-US" altLang="zh-CN" b="1" i="1">
                                        <a:solidFill>
                                          <a:schemeClr val="bg1">
                                            <a:lumMod val="50000"/>
                                          </a:schemeClr>
                                        </a:solidFill>
                                        <a:latin typeface="Cambria Math" panose="02040503050406030204" pitchFamily="18" charset="0"/>
                                        <a:ea typeface="微软雅黑" panose="020B0503020204020204" pitchFamily="34" charset="-122"/>
                                      </a:rPr>
                                      <m:t>𝒔</m:t>
                                    </m:r>
                                  </m:sup>
                                </m:sSup>
                              </m:e>
                            </m:mr>
                            <m:m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𝟏</m:t>
                                </m:r>
                              </m:e>
                            </m:mr>
                          </m:m>
                        </m:e>
                      </m:d>
                      <m:r>
                        <a:rPr lang="en-US" altLang="zh-CN" b="1" i="1" smtClean="0">
                          <a:solidFill>
                            <a:schemeClr val="bg1">
                              <a:lumMod val="50000"/>
                            </a:schemeClr>
                          </a:solidFill>
                          <a:latin typeface="Cambria Math" panose="02040503050406030204" pitchFamily="18" charset="0"/>
                          <a:ea typeface="微软雅黑" panose="020B0503020204020204" pitchFamily="34" charset="-122"/>
                        </a:rPr>
                        <m:t>= </m:t>
                      </m:r>
                      <m:d>
                        <m:dPr>
                          <m:begChr m:val="["/>
                          <m:endChr m:val="]"/>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mPr>
                            <m:mr>
                              <m:e>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a:solidFill>
                                          <a:schemeClr val="bg1">
                                            <a:lumMod val="50000"/>
                                          </a:schemeClr>
                                        </a:solidFill>
                                        <a:latin typeface="Cambria Math" panose="02040503050406030204" pitchFamily="18" charset="0"/>
                                        <a:ea typeface="微软雅黑" panose="020B0503020204020204" pitchFamily="34" charset="-122"/>
                                      </a:rPr>
                                      <m:t>𝒙</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𝒔</m:t>
                                    </m:r>
                                  </m:sup>
                                </m:sSup>
                                <m:r>
                                  <a:rPr lang="en-US" altLang="zh-CN" b="1" i="1" smtClean="0">
                                    <a:solidFill>
                                      <a:schemeClr val="bg1">
                                        <a:lumMod val="50000"/>
                                      </a:schemeClr>
                                    </a:solidFill>
                                    <a:latin typeface="Cambria Math" panose="02040503050406030204" pitchFamily="18" charset="0"/>
                                    <a:ea typeface="微软雅黑" panose="020B0503020204020204" pitchFamily="34" charset="-122"/>
                                  </a:rPr>
                                  <m:t>+</m:t>
                                </m:r>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a:solidFill>
                                          <a:srgbClr val="FF0000"/>
                                        </a:solidFill>
                                        <a:latin typeface="Cambria Math" panose="02040503050406030204" pitchFamily="18" charset="0"/>
                                        <a:ea typeface="微软雅黑" panose="020B0503020204020204" pitchFamily="34" charset="-122"/>
                                      </a:rPr>
                                      <m:t>𝟏𝟑</m:t>
                                    </m:r>
                                  </m:sub>
                                </m:sSub>
                              </m:e>
                            </m:mr>
                            <m:mr>
                              <m:e>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𝒚</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𝒔</m:t>
                                    </m:r>
                                  </m:sup>
                                </m:sSup>
                                <m:r>
                                  <a:rPr lang="en-US" altLang="zh-CN" b="1" i="1" smtClean="0">
                                    <a:solidFill>
                                      <a:schemeClr val="bg1">
                                        <a:lumMod val="50000"/>
                                      </a:schemeClr>
                                    </a:solidFill>
                                    <a:latin typeface="Cambria Math" panose="02040503050406030204" pitchFamily="18" charset="0"/>
                                    <a:ea typeface="微软雅黑" panose="020B0503020204020204" pitchFamily="34" charset="-122"/>
                                  </a:rPr>
                                  <m:t>+</m:t>
                                </m:r>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smtClean="0">
                                        <a:solidFill>
                                          <a:srgbClr val="FF0000"/>
                                        </a:solidFill>
                                        <a:latin typeface="Cambria Math" panose="02040503050406030204" pitchFamily="18" charset="0"/>
                                        <a:ea typeface="微软雅黑" panose="020B0503020204020204" pitchFamily="34" charset="-122"/>
                                      </a:rPr>
                                      <m:t>𝟐</m:t>
                                    </m:r>
                                    <m:r>
                                      <a:rPr lang="en-US" altLang="zh-CN" b="1" i="1">
                                        <a:solidFill>
                                          <a:srgbClr val="FF0000"/>
                                        </a:solidFill>
                                        <a:latin typeface="Cambria Math" panose="02040503050406030204" pitchFamily="18" charset="0"/>
                                        <a:ea typeface="微软雅黑" panose="020B0503020204020204" pitchFamily="34" charset="-122"/>
                                      </a:rPr>
                                      <m:t>𝟑</m:t>
                                    </m:r>
                                  </m:sub>
                                </m:sSub>
                              </m:e>
                            </m:mr>
                          </m:m>
                        </m:e>
                      </m:d>
                    </m:oMath>
                  </m:oMathPara>
                </a14:m>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5742792" y="3316871"/>
                <a:ext cx="3336133" cy="842731"/>
              </a:xfrm>
              <a:prstGeom prst="rect">
                <a:avLst/>
              </a:prstGeom>
              <a:blipFill rotWithShape="0">
                <a:blip r:embed="rId4"/>
                <a:stretch>
                  <a:fillRect/>
                </a:stretch>
              </a:blipFill>
              <a:ln>
                <a:noFill/>
              </a:ln>
            </p:spPr>
            <p:txBody>
              <a:bodyPr/>
              <a:lstStyle/>
              <a:p>
                <a:r>
                  <a:rPr lang="zh-CN" altLang="en-US">
                    <a:noFill/>
                  </a:rPr>
                  <a:t> </a:t>
                </a:r>
              </a:p>
            </p:txBody>
          </p:sp>
        </mc:Fallback>
      </mc:AlternateContent>
      <p:sp>
        <p:nvSpPr>
          <p:cNvPr id="17" name="文本框 16"/>
          <p:cNvSpPr txBox="1"/>
          <p:nvPr/>
        </p:nvSpPr>
        <p:spPr>
          <a:xfrm>
            <a:off x="5742792" y="4092670"/>
            <a:ext cx="717381"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平移</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1773171" y="4462002"/>
                <a:ext cx="3245817" cy="84273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b="1" i="1" smtClean="0">
                              <a:solidFill>
                                <a:srgbClr val="FF0000"/>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b="1" i="1">
                                  <a:solidFill>
                                    <a:srgbClr val="FF0000"/>
                                  </a:solidFill>
                                  <a:latin typeface="Cambria Math" panose="02040503050406030204" pitchFamily="18" charset="0"/>
                                  <a:ea typeface="微软雅黑" panose="020B0503020204020204" pitchFamily="34" charset="-122"/>
                                </a:rPr>
                              </m:ctrlPr>
                            </m:mPr>
                            <m:mr>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a:solidFill>
                                          <a:srgbClr val="FF0000"/>
                                        </a:solidFill>
                                        <a:latin typeface="Cambria Math" panose="02040503050406030204" pitchFamily="18" charset="0"/>
                                        <a:ea typeface="微软雅黑" panose="020B0503020204020204" pitchFamily="34" charset="-122"/>
                                      </a:rPr>
                                      <m:t>𝟏𝟏</m:t>
                                    </m:r>
                                  </m:sub>
                                </m:sSub>
                              </m:e>
                              <m:e>
                                <m:r>
                                  <a:rPr lang="en-US" altLang="zh-CN" b="1" i="1" smtClean="0">
                                    <a:solidFill>
                                      <a:srgbClr val="FF0000"/>
                                    </a:solidFill>
                                    <a:latin typeface="Cambria Math" panose="02040503050406030204" pitchFamily="18" charset="0"/>
                                    <a:ea typeface="微软雅黑" panose="020B0503020204020204" pitchFamily="34" charset="-122"/>
                                  </a:rPr>
                                  <m:t>𝟎</m:t>
                                </m:r>
                              </m:e>
                            </m:mr>
                            <m:mr>
                              <m:e>
                                <m:r>
                                  <a:rPr lang="en-US" altLang="zh-CN" b="1" i="1" smtClean="0">
                                    <a:solidFill>
                                      <a:srgbClr val="FF0000"/>
                                    </a:solidFill>
                                    <a:latin typeface="Cambria Math" panose="02040503050406030204" pitchFamily="18" charset="0"/>
                                    <a:ea typeface="微软雅黑" panose="020B0503020204020204" pitchFamily="34" charset="-122"/>
                                  </a:rPr>
                                  <m:t>𝟎</m:t>
                                </m:r>
                              </m:e>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a:solidFill>
                                          <a:srgbClr val="FF0000"/>
                                        </a:solidFill>
                                        <a:latin typeface="Cambria Math" panose="02040503050406030204" pitchFamily="18" charset="0"/>
                                        <a:ea typeface="微软雅黑" panose="020B0503020204020204" pitchFamily="34" charset="-122"/>
                                      </a:rPr>
                                      <m:t>𝟐𝟐</m:t>
                                    </m:r>
                                  </m:sub>
                                </m:sSub>
                              </m:e>
                            </m:mr>
                          </m:m>
                          <m:r>
                            <a:rPr lang="en-US" altLang="zh-CN" b="1" i="1">
                              <a:solidFill>
                                <a:srgbClr val="FF0000"/>
                              </a:solidFill>
                              <a:latin typeface="Cambria Math" panose="02040503050406030204" pitchFamily="18" charset="0"/>
                              <a:ea typeface="微软雅黑" panose="020B0503020204020204" pitchFamily="34" charset="-122"/>
                            </a:rPr>
                            <m:t>    </m:t>
                          </m:r>
                          <m:m>
                            <m:mPr>
                              <m:mcs>
                                <m:mc>
                                  <m:mcPr>
                                    <m:count m:val="1"/>
                                    <m:mcJc m:val="center"/>
                                  </m:mcPr>
                                </m:mc>
                              </m:mcs>
                              <m:ctrlPr>
                                <a:rPr lang="en-US" altLang="zh-CN" b="1" i="1">
                                  <a:solidFill>
                                    <a:srgbClr val="FF0000"/>
                                  </a:solidFill>
                                  <a:latin typeface="Cambria Math" panose="02040503050406030204" pitchFamily="18" charset="0"/>
                                  <a:ea typeface="微软雅黑" panose="020B0503020204020204" pitchFamily="34" charset="-122"/>
                                </a:rPr>
                              </m:ctrlPr>
                            </m:mPr>
                            <m:mr>
                              <m:e>
                                <m:r>
                                  <a:rPr lang="en-US" altLang="zh-CN" b="1" i="1" smtClean="0">
                                    <a:solidFill>
                                      <a:srgbClr val="FF0000"/>
                                    </a:solidFill>
                                    <a:latin typeface="Cambria Math" panose="02040503050406030204" pitchFamily="18" charset="0"/>
                                    <a:ea typeface="微软雅黑" panose="020B0503020204020204" pitchFamily="34" charset="-122"/>
                                  </a:rPr>
                                  <m:t>𝟎</m:t>
                                </m:r>
                              </m:e>
                            </m:mr>
                            <m:mr>
                              <m:e>
                                <m:r>
                                  <a:rPr lang="en-US" altLang="zh-CN" b="1" i="1" smtClean="0">
                                    <a:solidFill>
                                      <a:srgbClr val="FF0000"/>
                                    </a:solidFill>
                                    <a:latin typeface="Cambria Math" panose="02040503050406030204" pitchFamily="18" charset="0"/>
                                    <a:ea typeface="微软雅黑" panose="020B0503020204020204" pitchFamily="34" charset="-122"/>
                                  </a:rPr>
                                  <m:t>𝟎</m:t>
                                </m:r>
                              </m:e>
                            </m:mr>
                          </m:m>
                        </m:e>
                      </m:d>
                      <m:d>
                        <m:dPr>
                          <m:begChr m:val="["/>
                          <m:endChr m:val="]"/>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mPr>
                            <m:mr>
                              <m:e>
                                <m:sSup>
                                  <m:sSupPr>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𝒙</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𝒔</m:t>
                                    </m:r>
                                  </m:sup>
                                </m:sSup>
                              </m:e>
                            </m:mr>
                            <m:mr>
                              <m:e>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𝒚</m:t>
                                    </m:r>
                                  </m:e>
                                  <m:sup>
                                    <m:r>
                                      <a:rPr lang="en-US" altLang="zh-CN" b="1" i="1">
                                        <a:solidFill>
                                          <a:schemeClr val="bg1">
                                            <a:lumMod val="50000"/>
                                          </a:schemeClr>
                                        </a:solidFill>
                                        <a:latin typeface="Cambria Math" panose="02040503050406030204" pitchFamily="18" charset="0"/>
                                        <a:ea typeface="微软雅黑" panose="020B0503020204020204" pitchFamily="34" charset="-122"/>
                                      </a:rPr>
                                      <m:t>𝒔</m:t>
                                    </m:r>
                                  </m:sup>
                                </m:sSup>
                              </m:e>
                            </m:mr>
                            <m:m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𝟏</m:t>
                                </m:r>
                              </m:e>
                            </m:mr>
                          </m:m>
                        </m:e>
                      </m:d>
                      <m:r>
                        <a:rPr lang="en-US" altLang="zh-CN" b="1" i="1" smtClean="0">
                          <a:solidFill>
                            <a:schemeClr val="bg1">
                              <a:lumMod val="50000"/>
                            </a:schemeClr>
                          </a:solidFill>
                          <a:latin typeface="Cambria Math" panose="02040503050406030204" pitchFamily="18" charset="0"/>
                          <a:ea typeface="微软雅黑" panose="020B0503020204020204" pitchFamily="34" charset="-122"/>
                        </a:rPr>
                        <m:t>= </m:t>
                      </m:r>
                      <m:d>
                        <m:dPr>
                          <m:begChr m:val="["/>
                          <m:endChr m:val="]"/>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mPr>
                            <m:mr>
                              <m:e>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a:solidFill>
                                              <a:srgbClr val="FF0000"/>
                                            </a:solidFill>
                                            <a:latin typeface="Cambria Math" panose="02040503050406030204" pitchFamily="18" charset="0"/>
                                            <a:ea typeface="微软雅黑" panose="020B0503020204020204" pitchFamily="34" charset="-122"/>
                                          </a:rPr>
                                          <m:t>𝟏𝟏</m:t>
                                        </m:r>
                                      </m:sub>
                                    </m:sSub>
                                    <m:r>
                                      <a:rPr lang="en-US" altLang="zh-CN" b="1" i="1">
                                        <a:solidFill>
                                          <a:schemeClr val="bg1">
                                            <a:lumMod val="50000"/>
                                          </a:schemeClr>
                                        </a:solidFill>
                                        <a:latin typeface="Cambria Math" panose="02040503050406030204" pitchFamily="18" charset="0"/>
                                        <a:ea typeface="微软雅黑" panose="020B0503020204020204" pitchFamily="34" charset="-122"/>
                                      </a:rPr>
                                      <m:t>𝒙</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𝒔</m:t>
                                    </m:r>
                                  </m:sup>
                                </m:sSup>
                              </m:e>
                            </m:mr>
                            <m:mr>
                              <m:e>
                                <m:sSub>
                                  <m:sSubPr>
                                    <m:ctrlPr>
                                      <a:rPr lang="en-US" altLang="zh-CN" b="1" i="1">
                                        <a:solidFill>
                                          <a:srgbClr val="FF0000"/>
                                        </a:solidFill>
                                        <a:latin typeface="Cambria Math" panose="02040503050406030204" pitchFamily="18" charset="0"/>
                                        <a:ea typeface="微软雅黑" panose="020B0503020204020204" pitchFamily="34" charset="-122"/>
                                      </a:rPr>
                                    </m:ctrlPr>
                                  </m:sSubPr>
                                  <m:e>
                                    <m:r>
                                      <a:rPr lang="el-GR" altLang="zh-CN" b="1" i="1">
                                        <a:solidFill>
                                          <a:srgbClr val="FF0000"/>
                                        </a:solidFill>
                                        <a:latin typeface="Cambria Math" panose="02040503050406030204" pitchFamily="18" charset="0"/>
                                        <a:ea typeface="微软雅黑" panose="020B0503020204020204" pitchFamily="34" charset="-122"/>
                                      </a:rPr>
                                      <m:t>𝜽</m:t>
                                    </m:r>
                                  </m:e>
                                  <m:sub>
                                    <m:r>
                                      <a:rPr lang="en-US" altLang="zh-CN" b="1" i="1">
                                        <a:solidFill>
                                          <a:srgbClr val="FF0000"/>
                                        </a:solidFill>
                                        <a:latin typeface="Cambria Math" panose="02040503050406030204" pitchFamily="18" charset="0"/>
                                        <a:ea typeface="微软雅黑" panose="020B0503020204020204" pitchFamily="34" charset="-122"/>
                                      </a:rPr>
                                      <m:t>𝟐𝟐</m:t>
                                    </m:r>
                                  </m:sub>
                                </m:sSub>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𝒚</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𝒔</m:t>
                                    </m:r>
                                  </m:sup>
                                </m:sSup>
                              </m:e>
                            </m:mr>
                          </m:m>
                        </m:e>
                      </m:d>
                    </m:oMath>
                  </m:oMathPara>
                </a14:m>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73171" y="4462002"/>
                <a:ext cx="3245817" cy="842731"/>
              </a:xfrm>
              <a:prstGeom prst="rect">
                <a:avLst/>
              </a:prstGeom>
              <a:blipFill rotWithShape="0">
                <a:blip r:embed="rId5"/>
                <a:stretch>
                  <a:fillRect/>
                </a:stretch>
              </a:blipFill>
              <a:ln>
                <a:noFill/>
              </a:ln>
            </p:spPr>
            <p:txBody>
              <a:bodyPr/>
              <a:lstStyle/>
              <a:p>
                <a:r>
                  <a:rPr lang="zh-CN" altLang="en-US">
                    <a:noFill/>
                  </a:rPr>
                  <a:t> </a:t>
                </a:r>
              </a:p>
            </p:txBody>
          </p:sp>
        </mc:Fallback>
      </mc:AlternateContent>
      <p:sp>
        <p:nvSpPr>
          <p:cNvPr id="18" name="文本框 17"/>
          <p:cNvSpPr txBox="1"/>
          <p:nvPr/>
        </p:nvSpPr>
        <p:spPr>
          <a:xfrm>
            <a:off x="1773171" y="5239196"/>
            <a:ext cx="717381"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缩放</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5742792" y="4462002"/>
                <a:ext cx="5851331" cy="84273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b="1" i="1" smtClean="0">
                              <a:solidFill>
                                <a:srgbClr val="FF0000"/>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b="1" i="1">
                                  <a:solidFill>
                                    <a:srgbClr val="FF0000"/>
                                  </a:solidFill>
                                  <a:latin typeface="Cambria Math" panose="02040503050406030204" pitchFamily="18" charset="0"/>
                                  <a:ea typeface="微软雅黑" panose="020B0503020204020204" pitchFamily="34" charset="-122"/>
                                </a:rPr>
                              </m:ctrlPr>
                            </m:mPr>
                            <m:mr>
                              <m:e>
                                <m:r>
                                  <m:rPr>
                                    <m:sty m:val="p"/>
                                    <m:brk m:alnAt="7"/>
                                  </m:rPr>
                                  <a:rPr lang="en-US" altLang="zh-CN" b="1" i="1">
                                    <a:solidFill>
                                      <a:srgbClr val="FF0000"/>
                                    </a:solidFill>
                                    <a:latin typeface="Cambria Math" panose="02040503050406030204" pitchFamily="18" charset="0"/>
                                    <a:ea typeface="微软雅黑" panose="020B0503020204020204" pitchFamily="34" charset="-122"/>
                                  </a:rPr>
                                  <m:t>cos</m:t>
                                </m:r>
                                <m:r>
                                  <a:rPr lang="en-US" altLang="zh-CN" b="1" i="1" smtClean="0">
                                    <a:solidFill>
                                      <a:srgbClr val="FF0000"/>
                                    </a:solidFill>
                                    <a:latin typeface="Cambria Math" panose="02040503050406030204" pitchFamily="18" charset="0"/>
                                    <a:ea typeface="微软雅黑" panose="020B0503020204020204" pitchFamily="34" charset="-122"/>
                                  </a:rPr>
                                  <m:t>(</m:t>
                                </m:r>
                                <m:r>
                                  <a:rPr lang="el-GR" altLang="zh-CN" b="1" i="1">
                                    <a:solidFill>
                                      <a:srgbClr val="FF0000"/>
                                    </a:solidFill>
                                    <a:latin typeface="Cambria Math" panose="02040503050406030204" pitchFamily="18" charset="0"/>
                                    <a:ea typeface="微软雅黑" panose="020B0503020204020204" pitchFamily="34" charset="-122"/>
                                  </a:rPr>
                                  <m:t>𝜶</m:t>
                                </m:r>
                                <m:r>
                                  <a:rPr lang="en-US" altLang="zh-CN" b="1" i="1" smtClean="0">
                                    <a:solidFill>
                                      <a:srgbClr val="FF0000"/>
                                    </a:solidFill>
                                    <a:latin typeface="Cambria Math" panose="02040503050406030204" pitchFamily="18" charset="0"/>
                                    <a:ea typeface="微软雅黑" panose="020B0503020204020204" pitchFamily="34" charset="-122"/>
                                  </a:rPr>
                                  <m:t>)</m:t>
                                </m:r>
                              </m:e>
                              <m:e>
                                <m:r>
                                  <a:rPr lang="en-US" altLang="zh-CN" b="1" i="1" smtClean="0">
                                    <a:solidFill>
                                      <a:srgbClr val="FF0000"/>
                                    </a:solidFill>
                                    <a:latin typeface="Cambria Math" panose="02040503050406030204" pitchFamily="18" charset="0"/>
                                    <a:ea typeface="微软雅黑" panose="020B0503020204020204" pitchFamily="34" charset="-122"/>
                                  </a:rPr>
                                  <m:t>𝒔𝒊𝒏</m:t>
                                </m:r>
                                <m:r>
                                  <a:rPr lang="en-US" altLang="zh-CN" b="1" i="1">
                                    <a:solidFill>
                                      <a:srgbClr val="FF0000"/>
                                    </a:solidFill>
                                    <a:latin typeface="Cambria Math" panose="02040503050406030204" pitchFamily="18" charset="0"/>
                                    <a:ea typeface="微软雅黑" panose="020B0503020204020204" pitchFamily="34" charset="-122"/>
                                  </a:rPr>
                                  <m:t>(</m:t>
                                </m:r>
                                <m:r>
                                  <a:rPr lang="el-GR" altLang="zh-CN" b="1" i="1">
                                    <a:solidFill>
                                      <a:srgbClr val="FF0000"/>
                                    </a:solidFill>
                                    <a:latin typeface="Cambria Math" panose="02040503050406030204" pitchFamily="18" charset="0"/>
                                    <a:ea typeface="微软雅黑" panose="020B0503020204020204" pitchFamily="34" charset="-122"/>
                                  </a:rPr>
                                  <m:t>𝜶</m:t>
                                </m:r>
                                <m:r>
                                  <a:rPr lang="en-US" altLang="zh-CN" b="1" i="1">
                                    <a:solidFill>
                                      <a:srgbClr val="FF0000"/>
                                    </a:solidFill>
                                    <a:latin typeface="Cambria Math" panose="02040503050406030204" pitchFamily="18" charset="0"/>
                                    <a:ea typeface="微软雅黑" panose="020B0503020204020204" pitchFamily="34" charset="-122"/>
                                  </a:rPr>
                                  <m:t>)</m:t>
                                </m:r>
                              </m:e>
                            </m:mr>
                            <m:mr>
                              <m:e>
                                <m:r>
                                  <a:rPr lang="en-US" altLang="zh-CN" b="1" i="1" smtClean="0">
                                    <a:solidFill>
                                      <a:srgbClr val="FF0000"/>
                                    </a:solidFill>
                                    <a:latin typeface="Cambria Math" panose="02040503050406030204" pitchFamily="18" charset="0"/>
                                    <a:ea typeface="微软雅黑" panose="020B0503020204020204" pitchFamily="34" charset="-122"/>
                                  </a:rPr>
                                  <m:t>−</m:t>
                                </m:r>
                                <m:r>
                                  <a:rPr lang="en-US" altLang="zh-CN" b="1" i="1">
                                    <a:solidFill>
                                      <a:srgbClr val="FF0000"/>
                                    </a:solidFill>
                                    <a:latin typeface="Cambria Math" panose="02040503050406030204" pitchFamily="18" charset="0"/>
                                    <a:ea typeface="微软雅黑" panose="020B0503020204020204" pitchFamily="34" charset="-122"/>
                                  </a:rPr>
                                  <m:t>𝒔𝒊𝒏</m:t>
                                </m:r>
                                <m:r>
                                  <a:rPr lang="en-US" altLang="zh-CN" b="1" i="1">
                                    <a:solidFill>
                                      <a:srgbClr val="FF0000"/>
                                    </a:solidFill>
                                    <a:latin typeface="Cambria Math" panose="02040503050406030204" pitchFamily="18" charset="0"/>
                                    <a:ea typeface="微软雅黑" panose="020B0503020204020204" pitchFamily="34" charset="-122"/>
                                  </a:rPr>
                                  <m:t>(</m:t>
                                </m:r>
                                <m:r>
                                  <a:rPr lang="el-GR" altLang="zh-CN" b="1" i="1">
                                    <a:solidFill>
                                      <a:srgbClr val="FF0000"/>
                                    </a:solidFill>
                                    <a:latin typeface="Cambria Math" panose="02040503050406030204" pitchFamily="18" charset="0"/>
                                    <a:ea typeface="微软雅黑" panose="020B0503020204020204" pitchFamily="34" charset="-122"/>
                                  </a:rPr>
                                  <m:t>𝜶</m:t>
                                </m:r>
                                <m:r>
                                  <a:rPr lang="en-US" altLang="zh-CN" b="1" i="1">
                                    <a:solidFill>
                                      <a:srgbClr val="FF0000"/>
                                    </a:solidFill>
                                    <a:latin typeface="Cambria Math" panose="02040503050406030204" pitchFamily="18" charset="0"/>
                                    <a:ea typeface="微软雅黑" panose="020B0503020204020204" pitchFamily="34" charset="-122"/>
                                  </a:rPr>
                                  <m:t>)</m:t>
                                </m:r>
                              </m:e>
                              <m:e>
                                <m:r>
                                  <m:rPr>
                                    <m:sty m:val="p"/>
                                    <m:brk m:alnAt="7"/>
                                  </m:rPr>
                                  <a:rPr lang="en-US" altLang="zh-CN" b="1" i="1">
                                    <a:solidFill>
                                      <a:srgbClr val="FF0000"/>
                                    </a:solidFill>
                                    <a:latin typeface="Cambria Math" panose="02040503050406030204" pitchFamily="18" charset="0"/>
                                    <a:ea typeface="微软雅黑" panose="020B0503020204020204" pitchFamily="34" charset="-122"/>
                                  </a:rPr>
                                  <m:t>c</m:t>
                                </m:r>
                                <m:r>
                                  <m:rPr>
                                    <m:sty m:val="p"/>
                                  </m:rPr>
                                  <a:rPr lang="en-US" altLang="zh-CN" b="1" i="1">
                                    <a:solidFill>
                                      <a:srgbClr val="FF0000"/>
                                    </a:solidFill>
                                    <a:latin typeface="Cambria Math" panose="02040503050406030204" pitchFamily="18" charset="0"/>
                                    <a:ea typeface="微软雅黑" panose="020B0503020204020204" pitchFamily="34" charset="-122"/>
                                  </a:rPr>
                                  <m:t>os</m:t>
                                </m:r>
                                <m:r>
                                  <a:rPr lang="en-US" altLang="zh-CN" b="1" i="1">
                                    <a:solidFill>
                                      <a:srgbClr val="FF0000"/>
                                    </a:solidFill>
                                    <a:latin typeface="Cambria Math" panose="02040503050406030204" pitchFamily="18" charset="0"/>
                                    <a:ea typeface="微软雅黑" panose="020B0503020204020204" pitchFamily="34" charset="-122"/>
                                  </a:rPr>
                                  <m:t>(</m:t>
                                </m:r>
                                <m:r>
                                  <a:rPr lang="el-GR" altLang="zh-CN" b="1" i="1">
                                    <a:solidFill>
                                      <a:srgbClr val="FF0000"/>
                                    </a:solidFill>
                                    <a:latin typeface="Cambria Math" panose="02040503050406030204" pitchFamily="18" charset="0"/>
                                    <a:ea typeface="微软雅黑" panose="020B0503020204020204" pitchFamily="34" charset="-122"/>
                                  </a:rPr>
                                  <m:t>𝜶</m:t>
                                </m:r>
                                <m:r>
                                  <a:rPr lang="en-US" altLang="zh-CN" b="1" i="1">
                                    <a:solidFill>
                                      <a:srgbClr val="FF0000"/>
                                    </a:solidFill>
                                    <a:latin typeface="Cambria Math" panose="02040503050406030204" pitchFamily="18" charset="0"/>
                                    <a:ea typeface="微软雅黑" panose="020B0503020204020204" pitchFamily="34" charset="-122"/>
                                  </a:rPr>
                                  <m:t>)</m:t>
                                </m:r>
                              </m:e>
                            </m:mr>
                          </m:m>
                          <m:r>
                            <a:rPr lang="en-US" altLang="zh-CN" b="1" i="1">
                              <a:solidFill>
                                <a:srgbClr val="FF0000"/>
                              </a:solidFill>
                              <a:latin typeface="Cambria Math" panose="02040503050406030204" pitchFamily="18" charset="0"/>
                              <a:ea typeface="微软雅黑" panose="020B0503020204020204" pitchFamily="34" charset="-122"/>
                            </a:rPr>
                            <m:t>    </m:t>
                          </m:r>
                          <m:m>
                            <m:mPr>
                              <m:mcs>
                                <m:mc>
                                  <m:mcPr>
                                    <m:count m:val="1"/>
                                    <m:mcJc m:val="center"/>
                                  </m:mcPr>
                                </m:mc>
                              </m:mcs>
                              <m:ctrlPr>
                                <a:rPr lang="en-US" altLang="zh-CN" b="1" i="1">
                                  <a:solidFill>
                                    <a:srgbClr val="FF0000"/>
                                  </a:solidFill>
                                  <a:latin typeface="Cambria Math" panose="02040503050406030204" pitchFamily="18" charset="0"/>
                                  <a:ea typeface="微软雅黑" panose="020B0503020204020204" pitchFamily="34" charset="-122"/>
                                </a:rPr>
                              </m:ctrlPr>
                            </m:mPr>
                            <m:mr>
                              <m:e>
                                <m:r>
                                  <a:rPr lang="en-US" altLang="zh-CN" b="1" i="1" smtClean="0">
                                    <a:solidFill>
                                      <a:srgbClr val="FF0000"/>
                                    </a:solidFill>
                                    <a:latin typeface="Cambria Math" panose="02040503050406030204" pitchFamily="18" charset="0"/>
                                    <a:ea typeface="微软雅黑" panose="020B0503020204020204" pitchFamily="34" charset="-122"/>
                                  </a:rPr>
                                  <m:t>𝟎</m:t>
                                </m:r>
                              </m:e>
                            </m:mr>
                            <m:mr>
                              <m:e>
                                <m:r>
                                  <a:rPr lang="en-US" altLang="zh-CN" b="1" i="1" smtClean="0">
                                    <a:solidFill>
                                      <a:srgbClr val="FF0000"/>
                                    </a:solidFill>
                                    <a:latin typeface="Cambria Math" panose="02040503050406030204" pitchFamily="18" charset="0"/>
                                    <a:ea typeface="微软雅黑" panose="020B0503020204020204" pitchFamily="34" charset="-122"/>
                                  </a:rPr>
                                  <m:t>𝟎</m:t>
                                </m:r>
                              </m:e>
                            </m:mr>
                          </m:m>
                        </m:e>
                      </m:d>
                      <m:d>
                        <m:dPr>
                          <m:begChr m:val="["/>
                          <m:endChr m:val="]"/>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mPr>
                            <m:mr>
                              <m:e>
                                <m:sSup>
                                  <m:sSupPr>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𝒙</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𝒔</m:t>
                                    </m:r>
                                  </m:sup>
                                </m:sSup>
                              </m:e>
                            </m:mr>
                            <m:mr>
                              <m:e>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𝒚</m:t>
                                    </m:r>
                                  </m:e>
                                  <m:sup>
                                    <m:r>
                                      <a:rPr lang="en-US" altLang="zh-CN" b="1" i="1">
                                        <a:solidFill>
                                          <a:schemeClr val="bg1">
                                            <a:lumMod val="50000"/>
                                          </a:schemeClr>
                                        </a:solidFill>
                                        <a:latin typeface="Cambria Math" panose="02040503050406030204" pitchFamily="18" charset="0"/>
                                        <a:ea typeface="微软雅黑" panose="020B0503020204020204" pitchFamily="34" charset="-122"/>
                                      </a:rPr>
                                      <m:t>𝒔</m:t>
                                    </m:r>
                                  </m:sup>
                                </m:sSup>
                              </m:e>
                            </m:mr>
                            <m:m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𝟏</m:t>
                                </m:r>
                              </m:e>
                            </m:mr>
                          </m:m>
                        </m:e>
                      </m:d>
                      <m:r>
                        <a:rPr lang="en-US" altLang="zh-CN" b="1" i="1" smtClean="0">
                          <a:solidFill>
                            <a:schemeClr val="bg1">
                              <a:lumMod val="50000"/>
                            </a:schemeClr>
                          </a:solidFill>
                          <a:latin typeface="Cambria Math" panose="02040503050406030204" pitchFamily="18" charset="0"/>
                          <a:ea typeface="微软雅黑" panose="020B0503020204020204" pitchFamily="34" charset="-122"/>
                        </a:rPr>
                        <m:t>= </m:t>
                      </m:r>
                      <m:d>
                        <m:dPr>
                          <m:begChr m:val="["/>
                          <m:endChr m:val="]"/>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b="1" i="1" smtClean="0">
                                  <a:solidFill>
                                    <a:schemeClr val="bg1">
                                      <a:lumMod val="50000"/>
                                    </a:schemeClr>
                                  </a:solidFill>
                                  <a:latin typeface="Cambria Math" panose="02040503050406030204" pitchFamily="18" charset="0"/>
                                  <a:ea typeface="微软雅黑" panose="020B0503020204020204" pitchFamily="34" charset="-122"/>
                                </a:rPr>
                              </m:ctrlPr>
                            </m:mPr>
                            <m:mr>
                              <m:e>
                                <m:r>
                                  <m:rPr>
                                    <m:sty m:val="p"/>
                                    <m:brk m:alnAt="7"/>
                                  </m:rPr>
                                  <a:rPr lang="en-US" altLang="zh-CN" b="1" i="1">
                                    <a:solidFill>
                                      <a:srgbClr val="FF0000"/>
                                    </a:solidFill>
                                    <a:latin typeface="Cambria Math" panose="02040503050406030204" pitchFamily="18" charset="0"/>
                                    <a:ea typeface="微软雅黑" panose="020B0503020204020204" pitchFamily="34" charset="-122"/>
                                  </a:rPr>
                                  <m:t>c</m:t>
                                </m:r>
                                <m:r>
                                  <m:rPr>
                                    <m:sty m:val="p"/>
                                  </m:rPr>
                                  <a:rPr lang="en-US" altLang="zh-CN" b="1" i="1">
                                    <a:solidFill>
                                      <a:srgbClr val="FF0000"/>
                                    </a:solidFill>
                                    <a:latin typeface="Cambria Math" panose="02040503050406030204" pitchFamily="18" charset="0"/>
                                    <a:ea typeface="微软雅黑" panose="020B0503020204020204" pitchFamily="34" charset="-122"/>
                                  </a:rPr>
                                  <m:t>os</m:t>
                                </m:r>
                                <m:d>
                                  <m:dPr>
                                    <m:ctrlPr>
                                      <a:rPr lang="en-US" altLang="zh-CN" b="1" i="1">
                                        <a:solidFill>
                                          <a:srgbClr val="FF0000"/>
                                        </a:solidFill>
                                        <a:latin typeface="Cambria Math" panose="02040503050406030204" pitchFamily="18" charset="0"/>
                                        <a:ea typeface="微软雅黑" panose="020B0503020204020204" pitchFamily="34" charset="-122"/>
                                      </a:rPr>
                                    </m:ctrlPr>
                                  </m:dPr>
                                  <m:e>
                                    <m:r>
                                      <a:rPr lang="el-GR" altLang="zh-CN" b="1" i="1">
                                        <a:solidFill>
                                          <a:srgbClr val="FF0000"/>
                                        </a:solidFill>
                                        <a:latin typeface="Cambria Math" panose="02040503050406030204" pitchFamily="18" charset="0"/>
                                        <a:ea typeface="微软雅黑" panose="020B0503020204020204" pitchFamily="34" charset="-122"/>
                                      </a:rPr>
                                      <m:t>𝜶</m:t>
                                    </m:r>
                                  </m:e>
                                </m:d>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a:solidFill>
                                          <a:schemeClr val="bg1">
                                            <a:lumMod val="50000"/>
                                          </a:schemeClr>
                                        </a:solidFill>
                                        <a:latin typeface="Cambria Math" panose="02040503050406030204" pitchFamily="18" charset="0"/>
                                        <a:ea typeface="微软雅黑" panose="020B0503020204020204" pitchFamily="34" charset="-122"/>
                                      </a:rPr>
                                      <m:t>𝒙</m:t>
                                    </m:r>
                                  </m:e>
                                  <m:sup>
                                    <m:r>
                                      <a:rPr lang="en-US" altLang="zh-CN" b="1" i="1">
                                        <a:solidFill>
                                          <a:schemeClr val="bg1">
                                            <a:lumMod val="50000"/>
                                          </a:schemeClr>
                                        </a:solidFill>
                                        <a:latin typeface="Cambria Math" panose="02040503050406030204" pitchFamily="18" charset="0"/>
                                        <a:ea typeface="微软雅黑" panose="020B0503020204020204" pitchFamily="34" charset="-122"/>
                                      </a:rPr>
                                      <m:t>𝒔</m:t>
                                    </m:r>
                                  </m:sup>
                                </m:sSup>
                                <m:r>
                                  <a:rPr lang="en-US" altLang="zh-CN" b="1" i="1" smtClean="0">
                                    <a:solidFill>
                                      <a:schemeClr val="bg1">
                                        <a:lumMod val="50000"/>
                                      </a:schemeClr>
                                    </a:solidFill>
                                    <a:latin typeface="Cambria Math" panose="02040503050406030204" pitchFamily="18" charset="0"/>
                                    <a:ea typeface="微软雅黑" panose="020B0503020204020204" pitchFamily="34" charset="-122"/>
                                  </a:rPr>
                                  <m:t>+</m:t>
                                </m:r>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a:solidFill>
                                          <a:srgbClr val="FF0000"/>
                                        </a:solidFill>
                                        <a:latin typeface="Cambria Math" panose="02040503050406030204" pitchFamily="18" charset="0"/>
                                        <a:ea typeface="微软雅黑" panose="020B0503020204020204" pitchFamily="34" charset="-122"/>
                                      </a:rPr>
                                      <m:t>𝒔𝒊𝒏</m:t>
                                    </m:r>
                                    <m:r>
                                      <a:rPr lang="en-US" altLang="zh-CN" b="1" i="1">
                                        <a:solidFill>
                                          <a:srgbClr val="FF0000"/>
                                        </a:solidFill>
                                        <a:latin typeface="Cambria Math" panose="02040503050406030204" pitchFamily="18" charset="0"/>
                                        <a:ea typeface="微软雅黑" panose="020B0503020204020204" pitchFamily="34" charset="-122"/>
                                      </a:rPr>
                                      <m:t>(</m:t>
                                    </m:r>
                                    <m:r>
                                      <a:rPr lang="el-GR" altLang="zh-CN" b="1" i="1">
                                        <a:solidFill>
                                          <a:srgbClr val="FF0000"/>
                                        </a:solidFill>
                                        <a:latin typeface="Cambria Math" panose="02040503050406030204" pitchFamily="18" charset="0"/>
                                        <a:ea typeface="微软雅黑" panose="020B0503020204020204" pitchFamily="34" charset="-122"/>
                                      </a:rPr>
                                      <m:t>𝜶</m:t>
                                    </m:r>
                                    <m:r>
                                      <a:rPr lang="en-US" altLang="zh-CN" b="1" i="1">
                                        <a:solidFill>
                                          <a:srgbClr val="FF0000"/>
                                        </a:solidFill>
                                        <a:latin typeface="Cambria Math" panose="02040503050406030204" pitchFamily="18" charset="0"/>
                                        <a:ea typeface="微软雅黑" panose="020B0503020204020204" pitchFamily="34" charset="-122"/>
                                      </a:rPr>
                                      <m:t>)</m:t>
                                    </m:r>
                                    <m:r>
                                      <a:rPr lang="en-US" altLang="zh-CN" b="1" i="1" smtClean="0">
                                        <a:solidFill>
                                          <a:schemeClr val="bg1">
                                            <a:lumMod val="50000"/>
                                          </a:schemeClr>
                                        </a:solidFill>
                                        <a:latin typeface="Cambria Math" panose="02040503050406030204" pitchFamily="18" charset="0"/>
                                        <a:ea typeface="微软雅黑" panose="020B0503020204020204" pitchFamily="34" charset="-122"/>
                                      </a:rPr>
                                      <m:t>𝒚</m:t>
                                    </m:r>
                                  </m:e>
                                  <m:sup>
                                    <m:r>
                                      <a:rPr lang="en-US" altLang="zh-CN" b="1" i="1">
                                        <a:solidFill>
                                          <a:schemeClr val="bg1">
                                            <a:lumMod val="50000"/>
                                          </a:schemeClr>
                                        </a:solidFill>
                                        <a:latin typeface="Cambria Math" panose="02040503050406030204" pitchFamily="18" charset="0"/>
                                        <a:ea typeface="微软雅黑" panose="020B0503020204020204" pitchFamily="34" charset="-122"/>
                                      </a:rPr>
                                      <m:t>𝒔</m:t>
                                    </m:r>
                                  </m:sup>
                                </m:sSup>
                              </m:e>
                            </m:mr>
                            <m:mr>
                              <m:e>
                                <m:r>
                                  <a:rPr lang="en-US" altLang="zh-CN" b="1" i="1">
                                    <a:solidFill>
                                      <a:srgbClr val="FF0000"/>
                                    </a:solidFill>
                                    <a:latin typeface="Cambria Math" panose="02040503050406030204" pitchFamily="18" charset="0"/>
                                    <a:ea typeface="微软雅黑" panose="020B0503020204020204" pitchFamily="34" charset="-122"/>
                                  </a:rPr>
                                  <m:t>−</m:t>
                                </m:r>
                                <m:r>
                                  <a:rPr lang="en-US" altLang="zh-CN" b="1" i="1">
                                    <a:solidFill>
                                      <a:srgbClr val="FF0000"/>
                                    </a:solidFill>
                                    <a:latin typeface="Cambria Math" panose="02040503050406030204" pitchFamily="18" charset="0"/>
                                    <a:ea typeface="微软雅黑" panose="020B0503020204020204" pitchFamily="34" charset="-122"/>
                                  </a:rPr>
                                  <m:t>𝒔𝒊𝒏</m:t>
                                </m:r>
                                <m:d>
                                  <m:dPr>
                                    <m:ctrlPr>
                                      <a:rPr lang="en-US" altLang="zh-CN" b="1" i="1">
                                        <a:solidFill>
                                          <a:srgbClr val="FF0000"/>
                                        </a:solidFill>
                                        <a:latin typeface="Cambria Math" panose="02040503050406030204" pitchFamily="18" charset="0"/>
                                        <a:ea typeface="微软雅黑" panose="020B0503020204020204" pitchFamily="34" charset="-122"/>
                                      </a:rPr>
                                    </m:ctrlPr>
                                  </m:dPr>
                                  <m:e>
                                    <m:r>
                                      <a:rPr lang="el-GR" altLang="zh-CN" b="1" i="1">
                                        <a:solidFill>
                                          <a:srgbClr val="FF0000"/>
                                        </a:solidFill>
                                        <a:latin typeface="Cambria Math" panose="02040503050406030204" pitchFamily="18" charset="0"/>
                                        <a:ea typeface="微软雅黑" panose="020B0503020204020204" pitchFamily="34" charset="-122"/>
                                      </a:rPr>
                                      <m:t>𝜶</m:t>
                                    </m:r>
                                  </m:e>
                                </m:d>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smtClean="0">
                                        <a:solidFill>
                                          <a:schemeClr val="bg1">
                                            <a:lumMod val="50000"/>
                                          </a:schemeClr>
                                        </a:solidFill>
                                        <a:latin typeface="Cambria Math" panose="02040503050406030204" pitchFamily="18" charset="0"/>
                                        <a:ea typeface="微软雅黑" panose="020B0503020204020204" pitchFamily="34" charset="-122"/>
                                      </a:rPr>
                                      <m:t>𝒙</m:t>
                                    </m:r>
                                  </m:e>
                                  <m:sup>
                                    <m:r>
                                      <a:rPr lang="en-US" altLang="zh-CN" b="1" i="1" smtClean="0">
                                        <a:solidFill>
                                          <a:schemeClr val="bg1">
                                            <a:lumMod val="50000"/>
                                          </a:schemeClr>
                                        </a:solidFill>
                                        <a:latin typeface="Cambria Math" panose="02040503050406030204" pitchFamily="18" charset="0"/>
                                        <a:ea typeface="微软雅黑" panose="020B0503020204020204" pitchFamily="34" charset="-122"/>
                                      </a:rPr>
                                      <m:t>𝒔</m:t>
                                    </m:r>
                                  </m:sup>
                                </m:sSup>
                                <m:r>
                                  <a:rPr lang="en-US" altLang="zh-CN" b="1" i="1" smtClean="0">
                                    <a:solidFill>
                                      <a:schemeClr val="bg1">
                                        <a:lumMod val="50000"/>
                                      </a:schemeClr>
                                    </a:solidFill>
                                    <a:latin typeface="Cambria Math" panose="02040503050406030204" pitchFamily="18" charset="0"/>
                                    <a:ea typeface="微软雅黑" panose="020B0503020204020204" pitchFamily="34" charset="-122"/>
                                  </a:rPr>
                                  <m:t>+</m:t>
                                </m:r>
                                <m:r>
                                  <m:rPr>
                                    <m:sty m:val="p"/>
                                    <m:brk m:alnAt="7"/>
                                  </m:rPr>
                                  <a:rPr lang="en-US" altLang="zh-CN" b="1" i="1">
                                    <a:solidFill>
                                      <a:srgbClr val="FF0000"/>
                                    </a:solidFill>
                                    <a:latin typeface="Cambria Math" panose="02040503050406030204" pitchFamily="18" charset="0"/>
                                    <a:ea typeface="微软雅黑" panose="020B0503020204020204" pitchFamily="34" charset="-122"/>
                                  </a:rPr>
                                  <m:t>c</m:t>
                                </m:r>
                                <m:r>
                                  <m:rPr>
                                    <m:sty m:val="p"/>
                                  </m:rPr>
                                  <a:rPr lang="en-US" altLang="zh-CN" b="1" i="1">
                                    <a:solidFill>
                                      <a:srgbClr val="FF0000"/>
                                    </a:solidFill>
                                    <a:latin typeface="Cambria Math" panose="02040503050406030204" pitchFamily="18" charset="0"/>
                                    <a:ea typeface="微软雅黑" panose="020B0503020204020204" pitchFamily="34" charset="-122"/>
                                  </a:rPr>
                                  <m:t>os</m:t>
                                </m:r>
                                <m:r>
                                  <a:rPr lang="en-US" altLang="zh-CN" b="1" i="1">
                                    <a:solidFill>
                                      <a:srgbClr val="FF0000"/>
                                    </a:solidFill>
                                    <a:latin typeface="Cambria Math" panose="02040503050406030204" pitchFamily="18" charset="0"/>
                                    <a:ea typeface="微软雅黑" panose="020B0503020204020204" pitchFamily="34" charset="-122"/>
                                  </a:rPr>
                                  <m:t>(</m:t>
                                </m:r>
                                <m:r>
                                  <a:rPr lang="el-GR" altLang="zh-CN" b="1" i="1">
                                    <a:solidFill>
                                      <a:srgbClr val="FF0000"/>
                                    </a:solidFill>
                                    <a:latin typeface="Cambria Math" panose="02040503050406030204" pitchFamily="18" charset="0"/>
                                    <a:ea typeface="微软雅黑" panose="020B0503020204020204" pitchFamily="34" charset="-122"/>
                                  </a:rPr>
                                  <m:t>𝜶</m:t>
                                </m:r>
                                <m:r>
                                  <a:rPr lang="en-US" altLang="zh-CN" b="1" i="1">
                                    <a:solidFill>
                                      <a:srgbClr val="FF0000"/>
                                    </a:solidFill>
                                    <a:latin typeface="Cambria Math" panose="02040503050406030204" pitchFamily="18" charset="0"/>
                                    <a:ea typeface="微软雅黑" panose="020B0503020204020204" pitchFamily="34" charset="-122"/>
                                  </a:rPr>
                                  <m:t>)</m:t>
                                </m:r>
                                <m:sSup>
                                  <m:sSupPr>
                                    <m:ctrlPr>
                                      <a:rPr lang="en-US" altLang="zh-CN" b="1" i="1">
                                        <a:solidFill>
                                          <a:schemeClr val="bg1">
                                            <a:lumMod val="50000"/>
                                          </a:schemeClr>
                                        </a:solidFill>
                                        <a:latin typeface="Cambria Math" panose="02040503050406030204" pitchFamily="18" charset="0"/>
                                        <a:ea typeface="微软雅黑" panose="020B0503020204020204" pitchFamily="34" charset="-122"/>
                                      </a:rPr>
                                    </m:ctrlPr>
                                  </m:sSupPr>
                                  <m:e>
                                    <m:r>
                                      <a:rPr lang="en-US" altLang="zh-CN" b="1" i="1">
                                        <a:solidFill>
                                          <a:schemeClr val="bg1">
                                            <a:lumMod val="50000"/>
                                          </a:schemeClr>
                                        </a:solidFill>
                                        <a:latin typeface="Cambria Math" panose="02040503050406030204" pitchFamily="18" charset="0"/>
                                        <a:ea typeface="微软雅黑" panose="020B0503020204020204" pitchFamily="34" charset="-122"/>
                                      </a:rPr>
                                      <m:t>𝒚</m:t>
                                    </m:r>
                                  </m:e>
                                  <m:sup>
                                    <m:r>
                                      <a:rPr lang="en-US" altLang="zh-CN" b="1" i="1">
                                        <a:solidFill>
                                          <a:schemeClr val="bg1">
                                            <a:lumMod val="50000"/>
                                          </a:schemeClr>
                                        </a:solidFill>
                                        <a:latin typeface="Cambria Math" panose="02040503050406030204" pitchFamily="18" charset="0"/>
                                        <a:ea typeface="微软雅黑" panose="020B0503020204020204" pitchFamily="34" charset="-122"/>
                                      </a:rPr>
                                      <m:t>𝒔</m:t>
                                    </m:r>
                                  </m:sup>
                                </m:sSup>
                              </m:e>
                            </m:mr>
                          </m:m>
                        </m:e>
                      </m:d>
                    </m:oMath>
                  </m:oMathPara>
                </a14:m>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mc:Choice>
        <mc:Fallback>
          <p:sp>
            <p:nvSpPr>
              <p:cNvPr id="20" name="文本框 19"/>
              <p:cNvSpPr txBox="1">
                <a:spLocks noRot="1" noChangeAspect="1" noMove="1" noResize="1" noEditPoints="1" noAdjustHandles="1" noChangeArrowheads="1" noChangeShapeType="1" noTextEdit="1"/>
              </p:cNvSpPr>
              <p:nvPr/>
            </p:nvSpPr>
            <p:spPr>
              <a:xfrm>
                <a:off x="5742792" y="4462002"/>
                <a:ext cx="5851331" cy="842731"/>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2" name="文本框 21"/>
          <p:cNvSpPr txBox="1"/>
          <p:nvPr/>
        </p:nvSpPr>
        <p:spPr>
          <a:xfrm>
            <a:off x="5742792" y="5266055"/>
            <a:ext cx="717381" cy="369332"/>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旋转</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1817874" y="3010069"/>
            <a:ext cx="3376924" cy="3228254"/>
          </a:xfrm>
          <a:prstGeom prst="rect">
            <a:avLst/>
          </a:prstGeom>
        </p:spPr>
      </p:pic>
    </p:spTree>
    <p:extLst>
      <p:ext uri="{BB962C8B-B14F-4D97-AF65-F5344CB8AC3E}">
        <p14:creationId xmlns:p14="http://schemas.microsoft.com/office/powerpoint/2010/main" val="230197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4" grpId="0"/>
      <p:bldP spid="15" grpId="0"/>
      <p:bldP spid="16" grpId="0"/>
      <p:bldP spid="17" grpId="0"/>
      <p:bldP spid="11" grpId="0"/>
      <p:bldP spid="18" grpId="0"/>
      <p:bldP spid="20"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40"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3.2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对抗网络设计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3" name="文本占位符 1"/>
          <p:cNvSpPr>
            <a:spLocks noGrp="1"/>
          </p:cNvSpPr>
          <p:nvPr>
            <p:ph type="body" sz="quarter" idx="10"/>
          </p:nvPr>
        </p:nvSpPr>
        <p:spPr>
          <a:xfrm>
            <a:off x="3155824" y="312475"/>
            <a:ext cx="5757468" cy="572860"/>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3. A-Fast-RCNN</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 实现细节</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 </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占位符 1"/>
          <p:cNvSpPr txBox="1">
            <a:spLocks/>
          </p:cNvSpPr>
          <p:nvPr/>
        </p:nvSpPr>
        <p:spPr>
          <a:xfrm>
            <a:off x="1281063" y="1736411"/>
            <a:ext cx="2177245" cy="2889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3.2.3</a:t>
            </a: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1800" dirty="0" smtClean="0">
                <a:solidFill>
                  <a:schemeClr val="bg1">
                    <a:lumMod val="50000"/>
                  </a:schemeClr>
                </a:solidFill>
                <a:latin typeface="微软雅黑" panose="020B0503020204020204" pitchFamily="34" charset="-122"/>
                <a:ea typeface="微软雅黑" panose="020B0503020204020204" pitchFamily="34" charset="-122"/>
              </a:rPr>
              <a:t>ASTN</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34" name="文本框 33"/>
          <p:cNvSpPr txBox="1"/>
          <p:nvPr/>
        </p:nvSpPr>
        <p:spPr>
          <a:xfrm>
            <a:off x="1818588" y="2148369"/>
            <a:ext cx="7757211" cy="369332"/>
          </a:xfrm>
          <a:prstGeom prst="rect">
            <a:avLst/>
          </a:prstGeom>
          <a:noFill/>
          <a:ln>
            <a:noFill/>
          </a:ln>
        </p:spPr>
        <p:txBody>
          <a:bodyPr wrap="square" rtlCol="0">
            <a:spAutoFit/>
          </a:body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ASDN+ASTN</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对抗联合</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81063" y="2517700"/>
            <a:ext cx="9580952" cy="3552381"/>
          </a:xfrm>
          <a:prstGeom prst="rect">
            <a:avLst/>
          </a:prstGeom>
        </p:spPr>
      </p:pic>
      <p:sp>
        <p:nvSpPr>
          <p:cNvPr id="14" name="矩形 13"/>
          <p:cNvSpPr/>
          <p:nvPr/>
        </p:nvSpPr>
        <p:spPr>
          <a:xfrm>
            <a:off x="2025113" y="2640738"/>
            <a:ext cx="3321587" cy="34293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902248" y="6193118"/>
            <a:ext cx="1567315" cy="369331"/>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生成遮挡特征</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5441413" y="2640738"/>
            <a:ext cx="3321587" cy="34293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318548" y="6193118"/>
            <a:ext cx="1567315" cy="369331"/>
          </a:xfrm>
          <a:prstGeom prst="rect">
            <a:avLst/>
          </a:prstGeom>
          <a:noFill/>
          <a:ln>
            <a:noFill/>
          </a:ln>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生成形变特征</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631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smtClean="0">
                <a:solidFill>
                  <a:schemeClr val="bg1"/>
                </a:solidFill>
              </a:rPr>
              <a:t>4</a:t>
            </a:r>
            <a:endParaRPr lang="zh-CN" altLang="en-US" sz="50000" dirty="0">
              <a:solidFill>
                <a:schemeClr val="bg1"/>
              </a:solidFill>
            </a:endParaRPr>
          </a:p>
        </p:txBody>
      </p:sp>
      <p:sp>
        <p:nvSpPr>
          <p:cNvPr id="4" name="矩形 3"/>
          <p:cNvSpPr/>
          <p:nvPr/>
        </p:nvSpPr>
        <p:spPr>
          <a:xfrm>
            <a:off x="5837632" y="1995910"/>
            <a:ext cx="2236506" cy="814580"/>
          </a:xfrm>
          <a:prstGeom prst="rect">
            <a:avLst/>
          </a:prstGeom>
        </p:spPr>
        <p:txBody>
          <a:bodyPr wrap="none" lIns="91438" tIns="45719" rIns="91438" bIns="45719">
            <a:spAutoFit/>
          </a:bodyPr>
          <a:lstStyle/>
          <a:p>
            <a:pPr>
              <a:lnSpc>
                <a:spcPct val="130000"/>
              </a:lnSpc>
            </a:pPr>
            <a:r>
              <a:rPr lang="zh-CN" altLang="en-US" sz="4000" b="1" dirty="0" smtClean="0">
                <a:solidFill>
                  <a:schemeClr val="bg1"/>
                </a:solidFill>
                <a:latin typeface="微软雅黑" panose="020B0503020204020204" pitchFamily="34" charset="-122"/>
                <a:ea typeface="微软雅黑" panose="020B0503020204020204" pitchFamily="34" charset="-122"/>
              </a:rPr>
              <a:t>实验过程</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79269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2299516" y="2654950"/>
            <a:ext cx="3244185" cy="463904"/>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cxnSp>
        <p:nvCxnSpPr>
          <p:cNvPr id="19" name="直接连接符 18"/>
          <p:cNvCxnSpPr/>
          <p:nvPr/>
        </p:nvCxnSpPr>
        <p:spPr>
          <a:xfrm>
            <a:off x="6034558" y="2827712"/>
            <a:ext cx="0" cy="1457340"/>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6832428" y="3403732"/>
            <a:ext cx="1980520" cy="400110"/>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rPr>
              <a:t>9,963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副图像</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299516" y="3403732"/>
            <a:ext cx="3358622" cy="400110"/>
          </a:xfrm>
          <a:prstGeom prst="rect">
            <a:avLst/>
          </a:prstGeom>
          <a:noFill/>
        </p:spPr>
        <p:txBody>
          <a:bodyPr wrap="square" rtlCol="0">
            <a:spAutoFit/>
          </a:bodyPr>
          <a:lstStyle/>
          <a:p>
            <a:r>
              <a:rPr lang="en-US" altLang="zh-CN" sz="2000" b="1" dirty="0" smtClean="0">
                <a:solidFill>
                  <a:schemeClr val="bg1">
                    <a:lumMod val="50000"/>
                  </a:schemeClr>
                </a:solidFill>
                <a:latin typeface="微软雅黑" panose="020B0503020204020204" pitchFamily="34" charset="-122"/>
                <a:ea typeface="微软雅黑" panose="020B0503020204020204" pitchFamily="34" charset="-122"/>
              </a:rPr>
              <a:t>330,000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副图像</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473456" y="2625292"/>
            <a:ext cx="2859302" cy="523220"/>
          </a:xfrm>
          <a:prstGeom prst="rect">
            <a:avLst/>
          </a:prstGeom>
          <a:noFill/>
          <a:ln>
            <a:noFill/>
          </a:ln>
        </p:spPr>
        <p:txBody>
          <a:bodyPr wrap="square" rtlCol="0">
            <a:spAutoFit/>
          </a:bodyPr>
          <a:lstStyle/>
          <a:p>
            <a:r>
              <a:rPr lang="en-US" altLang="zh-CN" sz="2800" b="1" dirty="0" smtClean="0">
                <a:solidFill>
                  <a:schemeClr val="bg1"/>
                </a:solidFill>
              </a:rPr>
              <a:t>4.1 </a:t>
            </a:r>
            <a:r>
              <a:rPr lang="zh-CN" altLang="en-US" sz="2800" b="1" dirty="0" smtClean="0">
                <a:solidFill>
                  <a:schemeClr val="bg1"/>
                </a:solidFill>
              </a:rPr>
              <a:t>使用</a:t>
            </a:r>
            <a:r>
              <a:rPr lang="en-US" altLang="zh-CN" sz="2800" b="1" dirty="0" smtClean="0">
                <a:solidFill>
                  <a:schemeClr val="bg1"/>
                </a:solidFill>
              </a:rPr>
              <a:t>MS COCO</a:t>
            </a:r>
            <a:endParaRPr lang="en-US" altLang="zh-CN" sz="2800" b="1" dirty="0">
              <a:solidFill>
                <a:schemeClr val="bg1"/>
              </a:solidFill>
            </a:endParaRPr>
          </a:p>
        </p:txBody>
      </p:sp>
      <p:sp>
        <p:nvSpPr>
          <p:cNvPr id="24" name="矩形 23"/>
          <p:cNvSpPr/>
          <p:nvPr/>
        </p:nvSpPr>
        <p:spPr>
          <a:xfrm>
            <a:off x="6832428" y="2654950"/>
            <a:ext cx="3137071" cy="463904"/>
          </a:xfrm>
          <a:prstGeom prst="rect">
            <a:avLst/>
          </a:prstGeom>
          <a:solidFill>
            <a:srgbClr val="D28C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5" name="文本框 24"/>
          <p:cNvSpPr txBox="1"/>
          <p:nvPr/>
        </p:nvSpPr>
        <p:spPr>
          <a:xfrm>
            <a:off x="6845480" y="2625292"/>
            <a:ext cx="3140382" cy="523220"/>
          </a:xfrm>
          <a:prstGeom prst="rect">
            <a:avLst/>
          </a:prstGeom>
          <a:noFill/>
          <a:ln>
            <a:noFill/>
          </a:ln>
        </p:spPr>
        <p:txBody>
          <a:bodyPr wrap="square" rtlCol="0">
            <a:spAutoFit/>
          </a:bodyPr>
          <a:lstStyle/>
          <a:p>
            <a:pPr defTabSz="685800"/>
            <a:r>
              <a:rPr lang="en-US" altLang="zh-CN" sz="2800" b="1" dirty="0" smtClean="0">
                <a:solidFill>
                  <a:prstClr val="white"/>
                </a:solidFill>
              </a:rPr>
              <a:t>4.2  </a:t>
            </a:r>
            <a:r>
              <a:rPr lang="zh-CN" altLang="en-US" sz="2800" b="1" dirty="0" smtClean="0">
                <a:solidFill>
                  <a:prstClr val="white"/>
                </a:solidFill>
              </a:rPr>
              <a:t>使用</a:t>
            </a:r>
            <a:r>
              <a:rPr lang="en-US" altLang="zh-CN" sz="2800" b="1" dirty="0" smtClean="0">
                <a:solidFill>
                  <a:prstClr val="white"/>
                </a:solidFill>
              </a:rPr>
              <a:t>Pascal VOC</a:t>
            </a:r>
            <a:endParaRPr lang="zh-CN" altLang="en-US" sz="2800" b="1" dirty="0">
              <a:solidFill>
                <a:prstClr val="white"/>
              </a:solidFill>
            </a:endParaRPr>
          </a:p>
        </p:txBody>
      </p:sp>
      <p:sp>
        <p:nvSpPr>
          <p:cNvPr id="26" name="文本框 25"/>
          <p:cNvSpPr txBox="1"/>
          <p:nvPr/>
        </p:nvSpPr>
        <p:spPr>
          <a:xfrm>
            <a:off x="6832428" y="3958063"/>
            <a:ext cx="3849478" cy="400110"/>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rPr>
              <a:t>24,640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个标记目标</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832428" y="4488359"/>
            <a:ext cx="3849478" cy="400110"/>
          </a:xfrm>
          <a:prstGeom prst="rect">
            <a:avLst/>
          </a:prstGeom>
          <a:noFill/>
        </p:spPr>
        <p:txBody>
          <a:bodyPr wrap="square" rtlCol="0">
            <a:spAutoFit/>
          </a:bodyPr>
          <a:lstStyle/>
          <a:p>
            <a:r>
              <a:rPr lang="en-US" altLang="zh-CN" sz="2000" b="1" dirty="0">
                <a:solidFill>
                  <a:schemeClr val="bg1">
                    <a:lumMod val="50000"/>
                  </a:schemeClr>
                </a:solidFill>
                <a:latin typeface="微软雅黑" panose="020B0503020204020204" pitchFamily="34" charset="-122"/>
                <a:ea typeface="微软雅黑" panose="020B0503020204020204" pitchFamily="34" charset="-122"/>
              </a:rPr>
              <a:t>20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个类</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325036" y="3958063"/>
            <a:ext cx="3358622" cy="400110"/>
          </a:xfrm>
          <a:prstGeom prst="rect">
            <a:avLst/>
          </a:prstGeom>
          <a:noFill/>
        </p:spPr>
        <p:txBody>
          <a:bodyPr wrap="square" rtlCol="0">
            <a:spAutoFit/>
          </a:bodyPr>
          <a:lstStyle/>
          <a:p>
            <a:r>
              <a:rPr lang="en-US" altLang="zh-CN" sz="2000" b="1" dirty="0" smtClean="0">
                <a:solidFill>
                  <a:schemeClr val="bg1">
                    <a:lumMod val="50000"/>
                  </a:schemeClr>
                </a:solidFill>
                <a:latin typeface="微软雅黑" panose="020B0503020204020204" pitchFamily="34" charset="-122"/>
                <a:ea typeface="微软雅黑" panose="020B0503020204020204" pitchFamily="34" charset="-122"/>
              </a:rPr>
              <a:t>150,000,0</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个标记目标</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325036" y="4488359"/>
            <a:ext cx="3358622" cy="400110"/>
          </a:xfrm>
          <a:prstGeom prst="rect">
            <a:avLst/>
          </a:prstGeom>
          <a:noFill/>
        </p:spPr>
        <p:txBody>
          <a:bodyPr wrap="square" rtlCol="0">
            <a:spAutoFit/>
          </a:bodyPr>
          <a:lstStyle/>
          <a:p>
            <a:r>
              <a:rPr lang="en-US" altLang="zh-CN" sz="2000" b="1" dirty="0" smtClean="0">
                <a:solidFill>
                  <a:schemeClr val="bg1">
                    <a:lumMod val="50000"/>
                  </a:schemeClr>
                </a:solidFill>
                <a:latin typeface="微软雅黑" panose="020B0503020204020204" pitchFamily="34" charset="-122"/>
                <a:ea typeface="微软雅黑" panose="020B0503020204020204" pitchFamily="34" charset="-122"/>
              </a:rPr>
              <a:t>80</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个类</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文本占位符 1"/>
          <p:cNvSpPr>
            <a:spLocks noGrp="1"/>
          </p:cNvSpPr>
          <p:nvPr>
            <p:ph type="body" sz="quarter" idx="10"/>
          </p:nvPr>
        </p:nvSpPr>
        <p:spPr>
          <a:xfrm>
            <a:off x="4626999" y="239213"/>
            <a:ext cx="2523101" cy="498089"/>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4.</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实验过程</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5918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15"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4.1</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Pascal VOC2007</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实验</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6" name="文本占位符 1"/>
          <p:cNvSpPr txBox="1">
            <a:spLocks/>
          </p:cNvSpPr>
          <p:nvPr/>
        </p:nvSpPr>
        <p:spPr>
          <a:xfrm>
            <a:off x="1220461" y="2343151"/>
            <a:ext cx="1874761" cy="3278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参</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数设置：</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左大括号 16"/>
          <p:cNvSpPr/>
          <p:nvPr/>
        </p:nvSpPr>
        <p:spPr>
          <a:xfrm rot="10800000" flipH="1">
            <a:off x="3095223" y="1724625"/>
            <a:ext cx="60601" cy="15190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占位符 1"/>
          <p:cNvSpPr txBox="1">
            <a:spLocks/>
          </p:cNvSpPr>
          <p:nvPr/>
        </p:nvSpPr>
        <p:spPr>
          <a:xfrm>
            <a:off x="3370837" y="1736411"/>
            <a:ext cx="2775963" cy="3278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迭代次数：</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8000</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文本占位符 1"/>
          <p:cNvSpPr txBox="1">
            <a:spLocks/>
          </p:cNvSpPr>
          <p:nvPr/>
        </p:nvSpPr>
        <p:spPr>
          <a:xfrm>
            <a:off x="3370837" y="2343151"/>
            <a:ext cx="2775963" cy="3278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梯度下降方式：</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SDG</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文本占位符 1"/>
          <p:cNvSpPr txBox="1">
            <a:spLocks/>
          </p:cNvSpPr>
          <p:nvPr/>
        </p:nvSpPr>
        <p:spPr>
          <a:xfrm>
            <a:off x="1557024" y="6314373"/>
            <a:ext cx="1937763" cy="3277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With </a:t>
            </a:r>
            <a:r>
              <a:rPr lang="en-US" altLang="zh-CN" sz="2000" dirty="0" err="1" smtClean="0">
                <a:solidFill>
                  <a:schemeClr val="bg1">
                    <a:lumMod val="50000"/>
                  </a:schemeClr>
                </a:solidFill>
                <a:latin typeface="微软雅黑" panose="020B0503020204020204" pitchFamily="34" charset="-122"/>
                <a:ea typeface="微软雅黑" panose="020B0503020204020204" pitchFamily="34" charset="-122"/>
              </a:rPr>
              <a:t>AlexNet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741801" y="3639793"/>
            <a:ext cx="3568210" cy="2442319"/>
          </a:xfrm>
          <a:prstGeom prst="rect">
            <a:avLst/>
          </a:prstGeom>
        </p:spPr>
      </p:pic>
      <p:pic>
        <p:nvPicPr>
          <p:cNvPr id="4" name="图片 3"/>
          <p:cNvPicPr>
            <a:picLocks noChangeAspect="1"/>
          </p:cNvPicPr>
          <p:nvPr/>
        </p:nvPicPr>
        <p:blipFill>
          <a:blip r:embed="rId4"/>
          <a:stretch>
            <a:fillRect/>
          </a:stretch>
        </p:blipFill>
        <p:spPr>
          <a:xfrm>
            <a:off x="4537586" y="4094721"/>
            <a:ext cx="3477764" cy="1998320"/>
          </a:xfrm>
          <a:prstGeom prst="rect">
            <a:avLst/>
          </a:prstGeom>
        </p:spPr>
      </p:pic>
      <p:pic>
        <p:nvPicPr>
          <p:cNvPr id="7" name="图片 6"/>
          <p:cNvPicPr>
            <a:picLocks noChangeAspect="1"/>
          </p:cNvPicPr>
          <p:nvPr/>
        </p:nvPicPr>
        <p:blipFill>
          <a:blip r:embed="rId5"/>
          <a:stretch>
            <a:fillRect/>
          </a:stretch>
        </p:blipFill>
        <p:spPr>
          <a:xfrm>
            <a:off x="8242925" y="5299504"/>
            <a:ext cx="3475703" cy="796252"/>
          </a:xfrm>
          <a:prstGeom prst="rect">
            <a:avLst/>
          </a:prstGeom>
        </p:spPr>
      </p:pic>
      <p:sp>
        <p:nvSpPr>
          <p:cNvPr id="34" name="文本占位符 1"/>
          <p:cNvSpPr txBox="1">
            <a:spLocks/>
          </p:cNvSpPr>
          <p:nvPr/>
        </p:nvSpPr>
        <p:spPr>
          <a:xfrm>
            <a:off x="5307586" y="6314373"/>
            <a:ext cx="1937763" cy="3277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With </a:t>
            </a:r>
            <a:r>
              <a:rPr lang="en-US" altLang="zh-CN" sz="2000" dirty="0" err="1" smtClean="0">
                <a:solidFill>
                  <a:schemeClr val="bg1">
                    <a:lumMod val="50000"/>
                  </a:schemeClr>
                </a:solidFill>
                <a:latin typeface="微软雅黑" panose="020B0503020204020204" pitchFamily="34" charset="-122"/>
                <a:ea typeface="微软雅黑" panose="020B0503020204020204" pitchFamily="34" charset="-122"/>
              </a:rPr>
              <a:t>VGGNet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文本占位符 1"/>
          <p:cNvSpPr txBox="1">
            <a:spLocks/>
          </p:cNvSpPr>
          <p:nvPr/>
        </p:nvSpPr>
        <p:spPr>
          <a:xfrm>
            <a:off x="9058148" y="6314372"/>
            <a:ext cx="1937763" cy="3277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With </a:t>
            </a:r>
            <a:r>
              <a:rPr lang="en-US" altLang="zh-CN" sz="2000" dirty="0" err="1" smtClean="0">
                <a:solidFill>
                  <a:schemeClr val="bg1">
                    <a:lumMod val="50000"/>
                  </a:schemeClr>
                </a:solidFill>
                <a:latin typeface="微软雅黑" panose="020B0503020204020204" pitchFamily="34" charset="-122"/>
                <a:ea typeface="微软雅黑" panose="020B0503020204020204" pitchFamily="34" charset="-122"/>
              </a:rPr>
              <a:t>ResNet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占位符 1"/>
          <p:cNvSpPr txBox="1">
            <a:spLocks/>
          </p:cNvSpPr>
          <p:nvPr/>
        </p:nvSpPr>
        <p:spPr>
          <a:xfrm>
            <a:off x="3370837" y="2970075"/>
            <a:ext cx="5938263" cy="2735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rPr>
              <a:t>学习</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率：</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0.001</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6000</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次迭代后降为</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0.0001</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725523" y="5688931"/>
            <a:ext cx="3584488" cy="3931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430862" y="5699860"/>
            <a:ext cx="3584488" cy="3931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34785" y="5699860"/>
            <a:ext cx="3584488" cy="3931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1"/>
          <p:cNvSpPr>
            <a:spLocks noGrp="1"/>
          </p:cNvSpPr>
          <p:nvPr>
            <p:ph type="body" sz="quarter" idx="10"/>
          </p:nvPr>
        </p:nvSpPr>
        <p:spPr>
          <a:xfrm>
            <a:off x="4626999" y="239213"/>
            <a:ext cx="2523101" cy="498089"/>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4.</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实验过程</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394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30" grpId="0"/>
      <p:bldP spid="31" grpId="0"/>
      <p:bldP spid="32" grpId="0"/>
      <p:bldP spid="34" grpId="0"/>
      <p:bldP spid="35" grpId="0"/>
      <p:bldP spid="36" grpId="0"/>
      <p:bldP spid="37" grpId="0" animBg="1"/>
      <p:bldP spid="38"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13" name="文本占位符 1"/>
          <p:cNvSpPr>
            <a:spLocks noGrp="1"/>
          </p:cNvSpPr>
          <p:nvPr>
            <p:ph type="body" sz="quarter" idx="10"/>
          </p:nvPr>
        </p:nvSpPr>
        <p:spPr>
          <a:xfrm>
            <a:off x="4626999" y="239213"/>
            <a:ext cx="2523101" cy="498089"/>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4.</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实验过程</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4.2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Pascal VOC2007</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实验</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9" name="文本占位符 1"/>
          <p:cNvSpPr txBox="1">
            <a:spLocks/>
          </p:cNvSpPr>
          <p:nvPr/>
        </p:nvSpPr>
        <p:spPr>
          <a:xfrm>
            <a:off x="1499861" y="1727714"/>
            <a:ext cx="5205739" cy="33654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离格分析</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(Ablative Analysis)</a:t>
            </a:r>
          </a:p>
        </p:txBody>
      </p:sp>
      <p:sp>
        <p:nvSpPr>
          <p:cNvPr id="20" name="文本占位符 1"/>
          <p:cNvSpPr txBox="1">
            <a:spLocks/>
          </p:cNvSpPr>
          <p:nvPr/>
        </p:nvSpPr>
        <p:spPr>
          <a:xfrm>
            <a:off x="2084061" y="2135976"/>
            <a:ext cx="5205739" cy="33654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ASDN </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分析</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文本占位符 1"/>
          <p:cNvSpPr txBox="1">
            <a:spLocks/>
          </p:cNvSpPr>
          <p:nvPr/>
        </p:nvSpPr>
        <p:spPr>
          <a:xfrm>
            <a:off x="1894333" y="4031496"/>
            <a:ext cx="1467999" cy="81069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更改选取</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遮挡的方式</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左大括号 22"/>
          <p:cNvSpPr/>
          <p:nvPr/>
        </p:nvSpPr>
        <p:spPr>
          <a:xfrm rot="10800000" flipH="1">
            <a:off x="3505732" y="2906642"/>
            <a:ext cx="116699" cy="30604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4" name="文本占位符 1"/>
          <p:cNvSpPr txBox="1">
            <a:spLocks/>
          </p:cNvSpPr>
          <p:nvPr/>
        </p:nvSpPr>
        <p:spPr>
          <a:xfrm>
            <a:off x="3713601" y="2906643"/>
            <a:ext cx="3110737" cy="33654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随机选取</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文本占位符 1"/>
          <p:cNvSpPr txBox="1">
            <a:spLocks/>
          </p:cNvSpPr>
          <p:nvPr/>
        </p:nvSpPr>
        <p:spPr>
          <a:xfrm>
            <a:off x="3713600" y="3555601"/>
            <a:ext cx="3316101" cy="7913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只选取获得损失最高的遮挡，</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不进行联合训练</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占位符 1"/>
          <p:cNvSpPr txBox="1">
            <a:spLocks/>
          </p:cNvSpPr>
          <p:nvPr/>
        </p:nvSpPr>
        <p:spPr>
          <a:xfrm>
            <a:off x="3713600" y="4642962"/>
            <a:ext cx="4338233" cy="3442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固定</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ASDN</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参数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占位符 1"/>
          <p:cNvSpPr txBox="1">
            <a:spLocks/>
          </p:cNvSpPr>
          <p:nvPr/>
        </p:nvSpPr>
        <p:spPr>
          <a:xfrm>
            <a:off x="3713600" y="5283193"/>
            <a:ext cx="3110738" cy="68385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选</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取获得损失最高的遮挡</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进</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行联合训练</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89800" y="3189038"/>
            <a:ext cx="3815988" cy="2019235"/>
          </a:xfrm>
          <a:prstGeom prst="rect">
            <a:avLst/>
          </a:prstGeom>
        </p:spPr>
      </p:pic>
      <p:sp>
        <p:nvSpPr>
          <p:cNvPr id="28" name="矩形 27"/>
          <p:cNvSpPr/>
          <p:nvPr/>
        </p:nvSpPr>
        <p:spPr>
          <a:xfrm>
            <a:off x="7289800" y="4815092"/>
            <a:ext cx="3815988" cy="3931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276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3" grpId="0" animBg="1"/>
      <p:bldP spid="24" grpId="0"/>
      <p:bldP spid="25" grpId="0"/>
      <p:bldP spid="26" grpId="0"/>
      <p:bldP spid="27" grpId="0"/>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13" name="文本占位符 1"/>
          <p:cNvSpPr>
            <a:spLocks noGrp="1"/>
          </p:cNvSpPr>
          <p:nvPr>
            <p:ph type="body" sz="quarter" idx="10"/>
          </p:nvPr>
        </p:nvSpPr>
        <p:spPr>
          <a:xfrm>
            <a:off x="4626999" y="239213"/>
            <a:ext cx="2523101" cy="498089"/>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4.</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实验过程</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4.2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Pascal VOC2007</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实验</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9" name="文本占位符 1"/>
          <p:cNvSpPr txBox="1">
            <a:spLocks/>
          </p:cNvSpPr>
          <p:nvPr/>
        </p:nvSpPr>
        <p:spPr>
          <a:xfrm>
            <a:off x="1499861" y="1727714"/>
            <a:ext cx="5205739" cy="33654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基</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于种类的分析</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384801" y="1154748"/>
            <a:ext cx="5881166" cy="5760183"/>
          </a:xfrm>
          <a:prstGeom prst="rect">
            <a:avLst/>
          </a:prstGeom>
        </p:spPr>
      </p:pic>
      <p:sp>
        <p:nvSpPr>
          <p:cNvPr id="16" name="文本占位符 1"/>
          <p:cNvSpPr txBox="1">
            <a:spLocks/>
          </p:cNvSpPr>
          <p:nvPr/>
        </p:nvSpPr>
        <p:spPr>
          <a:xfrm>
            <a:off x="1283961" y="2521745"/>
            <a:ext cx="4100840" cy="7868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ASDN</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ASTN</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分</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别提升准确率的</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rPr>
              <a:t>类</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别基本一致</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(plant</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bottle</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err="1" smtClean="0">
                <a:solidFill>
                  <a:schemeClr val="bg1">
                    <a:lumMod val="50000"/>
                  </a:schemeClr>
                </a:solidFill>
                <a:latin typeface="微软雅黑" panose="020B0503020204020204" pitchFamily="34" charset="-122"/>
                <a:ea typeface="微软雅黑" panose="020B0503020204020204" pitchFamily="34" charset="-122"/>
              </a:rPr>
              <a:t>tv</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占位符 1"/>
          <p:cNvSpPr txBox="1">
            <a:spLocks/>
          </p:cNvSpPr>
          <p:nvPr/>
        </p:nvSpPr>
        <p:spPr>
          <a:xfrm>
            <a:off x="1283961" y="3833879"/>
            <a:ext cx="4100840" cy="7868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单独进行特征图的旋转，提升效率小于使用遮挡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722620" y="4118659"/>
            <a:ext cx="12877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688094" y="5261659"/>
            <a:ext cx="12877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706894" y="4893359"/>
            <a:ext cx="12877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占位符 1"/>
          <p:cNvSpPr txBox="1">
            <a:spLocks/>
          </p:cNvSpPr>
          <p:nvPr/>
        </p:nvSpPr>
        <p:spPr>
          <a:xfrm>
            <a:off x="1283961" y="4998042"/>
            <a:ext cx="4100840" cy="7868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二者结合的准确率大于任意一方单独使用</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占位符 1"/>
          <p:cNvSpPr txBox="1">
            <a:spLocks/>
          </p:cNvSpPr>
          <p:nvPr/>
        </p:nvSpPr>
        <p:spPr>
          <a:xfrm>
            <a:off x="5871445" y="3723178"/>
            <a:ext cx="913282" cy="31166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rgbClr val="FF0000"/>
                </a:solidFill>
                <a:latin typeface="微软雅黑" panose="020B0503020204020204" pitchFamily="34" charset="-122"/>
                <a:ea typeface="微软雅黑" panose="020B0503020204020204" pitchFamily="34" charset="-122"/>
              </a:rPr>
              <a:t>ASTN</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8" name="文本占位符 1"/>
          <p:cNvSpPr txBox="1">
            <a:spLocks/>
          </p:cNvSpPr>
          <p:nvPr/>
        </p:nvSpPr>
        <p:spPr>
          <a:xfrm>
            <a:off x="7868743" y="4528806"/>
            <a:ext cx="1029072" cy="31166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rgbClr val="FF0000"/>
                </a:solidFill>
                <a:latin typeface="微软雅黑" panose="020B0503020204020204" pitchFamily="34" charset="-122"/>
                <a:ea typeface="微软雅黑" panose="020B0503020204020204" pitchFamily="34" charset="-122"/>
              </a:rPr>
              <a:t>ASDN</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0" name="文本占位符 1"/>
          <p:cNvSpPr txBox="1">
            <a:spLocks/>
          </p:cNvSpPr>
          <p:nvPr/>
        </p:nvSpPr>
        <p:spPr>
          <a:xfrm>
            <a:off x="9653326" y="4903918"/>
            <a:ext cx="1354644" cy="31166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rgbClr val="FF0000"/>
                </a:solidFill>
                <a:latin typeface="微软雅黑" panose="020B0503020204020204" pitchFamily="34" charset="-122"/>
                <a:ea typeface="微软雅黑" panose="020B0503020204020204" pitchFamily="34" charset="-122"/>
              </a:rPr>
              <a:t>combine</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094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1" grpId="0"/>
      <p:bldP spid="14" grpId="0"/>
      <p:bldP spid="18"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13" name="文本占位符 1"/>
          <p:cNvSpPr>
            <a:spLocks noGrp="1"/>
          </p:cNvSpPr>
          <p:nvPr>
            <p:ph type="body" sz="quarter" idx="10"/>
          </p:nvPr>
        </p:nvSpPr>
        <p:spPr>
          <a:xfrm>
            <a:off x="4626999" y="239213"/>
            <a:ext cx="2523101" cy="498089"/>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4.</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实验过程</a:t>
            </a: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占位符 1"/>
          <p:cNvSpPr txBox="1">
            <a:spLocks/>
          </p:cNvSpPr>
          <p:nvPr/>
        </p:nvSpPr>
        <p:spPr>
          <a:xfrm>
            <a:off x="741801" y="1293597"/>
            <a:ext cx="4452997"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4.2</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Pascal VOC2007</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实验</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sp>
        <p:nvSpPr>
          <p:cNvPr id="16" name="文本占位符 1"/>
          <p:cNvSpPr txBox="1">
            <a:spLocks/>
          </p:cNvSpPr>
          <p:nvPr/>
        </p:nvSpPr>
        <p:spPr>
          <a:xfrm>
            <a:off x="1683152" y="1656001"/>
            <a:ext cx="2208910" cy="34864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结</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果质量</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algn="ctr"/>
            <a:endParaRPr kumimoji="1" lang="en-US" altLang="zh-CN" dirty="0">
              <a:latin typeface="Century Gothic"/>
            </a:endParaRPr>
          </a:p>
        </p:txBody>
      </p:sp>
      <p:pic>
        <p:nvPicPr>
          <p:cNvPr id="3" name="图片 2"/>
          <p:cNvPicPr>
            <a:picLocks noChangeAspect="1"/>
          </p:cNvPicPr>
          <p:nvPr/>
        </p:nvPicPr>
        <p:blipFill>
          <a:blip r:embed="rId3"/>
          <a:stretch>
            <a:fillRect/>
          </a:stretch>
        </p:blipFill>
        <p:spPr>
          <a:xfrm>
            <a:off x="5423672" y="1656001"/>
            <a:ext cx="4892635" cy="4375200"/>
          </a:xfrm>
          <a:prstGeom prst="rect">
            <a:avLst/>
          </a:prstGeom>
        </p:spPr>
      </p:pic>
      <p:sp>
        <p:nvSpPr>
          <p:cNvPr id="17" name="文本占位符 1"/>
          <p:cNvSpPr txBox="1">
            <a:spLocks/>
          </p:cNvSpPr>
          <p:nvPr/>
        </p:nvSpPr>
        <p:spPr>
          <a:xfrm>
            <a:off x="2054673" y="2295892"/>
            <a:ext cx="2689556" cy="3629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rPr>
              <a:t>典型的错误预测</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占位符 1"/>
          <p:cNvSpPr txBox="1">
            <a:spLocks/>
          </p:cNvSpPr>
          <p:nvPr/>
        </p:nvSpPr>
        <p:spPr>
          <a:xfrm>
            <a:off x="2054673" y="3055549"/>
            <a:ext cx="2689556" cy="12468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rPr>
              <a:t>对</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抗网络将特征转化为类似于其他实例的特征，导致检测器出错。</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over-generalization</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51841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60136" y="215517"/>
            <a:ext cx="2149556" cy="499592"/>
          </a:xfrm>
        </p:spPr>
        <p:txBody>
          <a:bodyPr/>
          <a:lstStyle/>
          <a:p>
            <a:r>
              <a:rPr lang="en-US" altLang="zh-CN" sz="3600" dirty="0">
                <a:solidFill>
                  <a:schemeClr val="bg1">
                    <a:lumMod val="50000"/>
                  </a:schemeClr>
                </a:solidFill>
                <a:latin typeface="微软雅黑" panose="020B0503020204020204" pitchFamily="34" charset="-122"/>
                <a:ea typeface="微软雅黑" panose="020B0503020204020204" pitchFamily="34" charset="-122"/>
              </a:rPr>
              <a:t>Abstract</a:t>
            </a:r>
          </a:p>
        </p:txBody>
      </p:sp>
      <p:sp>
        <p:nvSpPr>
          <p:cNvPr id="12" name="文本占位符 1"/>
          <p:cNvSpPr txBox="1">
            <a:spLocks/>
          </p:cNvSpPr>
          <p:nvPr/>
        </p:nvSpPr>
        <p:spPr>
          <a:xfrm>
            <a:off x="2176324" y="3284032"/>
            <a:ext cx="8397890" cy="86295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本文解决方案：设计一种</a:t>
            </a:r>
            <a:r>
              <a:rPr lang="zh-CN" altLang="en-US" sz="2000" dirty="0" smtClean="0">
                <a:solidFill>
                  <a:srgbClr val="FF0000"/>
                </a:solidFill>
                <a:latin typeface="微软雅黑" panose="020B0503020204020204" pitchFamily="34" charset="-122"/>
                <a:ea typeface="微软雅黑" panose="020B0503020204020204" pitchFamily="34" charset="-122"/>
              </a:rPr>
              <a:t>对抗网络（</a:t>
            </a:r>
            <a:r>
              <a:rPr lang="en-US" altLang="zh-CN" sz="2000" dirty="0">
                <a:solidFill>
                  <a:srgbClr val="FF0000"/>
                </a:solidFill>
                <a:latin typeface="微软雅黑" panose="020B0503020204020204" pitchFamily="34" charset="-122"/>
                <a:ea typeface="微软雅黑" panose="020B0503020204020204" pitchFamily="34" charset="-122"/>
              </a:rPr>
              <a:t>adversarial network</a:t>
            </a:r>
            <a:r>
              <a:rPr lang="zh-CN" altLang="en-US" sz="2000" dirty="0" smtClean="0">
                <a:solidFill>
                  <a:srgbClr val="FF0000"/>
                </a:solidFill>
                <a:latin typeface="微软雅黑" panose="020B0503020204020204" pitchFamily="34" charset="-122"/>
                <a:ea typeface="微软雅黑" panose="020B0503020204020204" pitchFamily="34" charset="-122"/>
              </a:rPr>
              <a:t>）</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来生成</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r>
              <a:rPr lang="en-US" altLang="zh-CN" sz="20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遮挡与形变的</a:t>
            </a:r>
            <a:r>
              <a:rPr lang="zh-CN" altLang="en-US" sz="2000" dirty="0" smtClean="0">
                <a:solidFill>
                  <a:srgbClr val="FF0000"/>
                </a:solidFill>
                <a:latin typeface="微软雅黑" panose="020B0503020204020204" pitchFamily="34" charset="-122"/>
                <a:ea typeface="微软雅黑" panose="020B0503020204020204" pitchFamily="34" charset="-122"/>
              </a:rPr>
              <a:t>实例（</a:t>
            </a:r>
            <a:r>
              <a:rPr lang="en-US" altLang="zh-CN" sz="2000" dirty="0">
                <a:solidFill>
                  <a:srgbClr val="FF0000"/>
                </a:solidFill>
                <a:latin typeface="微软雅黑" panose="020B0503020204020204" pitchFamily="34" charset="-122"/>
                <a:ea typeface="微软雅黑" panose="020B0503020204020204" pitchFamily="34" charset="-122"/>
              </a:rPr>
              <a:t>examples</a:t>
            </a:r>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占位符 1"/>
          <p:cNvSpPr txBox="1">
            <a:spLocks/>
          </p:cNvSpPr>
          <p:nvPr/>
        </p:nvSpPr>
        <p:spPr>
          <a:xfrm>
            <a:off x="4333336" y="4425413"/>
            <a:ext cx="3603156" cy="11972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使用生成对抗网络（</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GAN</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生</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成遮挡与形变的实例</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增</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加识别的难度</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占位符 1"/>
          <p:cNvSpPr txBox="1">
            <a:spLocks/>
          </p:cNvSpPr>
          <p:nvPr/>
        </p:nvSpPr>
        <p:spPr>
          <a:xfrm>
            <a:off x="1796713" y="1438586"/>
            <a:ext cx="8397890" cy="86295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solidFill>
                  <a:schemeClr val="bg1">
                    <a:lumMod val="50000"/>
                  </a:schemeClr>
                </a:solidFill>
                <a:latin typeface="微软雅黑" panose="020B0503020204020204" pitchFamily="34" charset="-122"/>
                <a:ea typeface="微软雅黑" panose="020B0503020204020204" pitchFamily="34" charset="-122"/>
              </a:rPr>
              <a:t>本文希望解决的问题</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如</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何学习被</a:t>
            </a:r>
            <a:r>
              <a:rPr lang="zh-CN" altLang="en-US" sz="2000" dirty="0">
                <a:solidFill>
                  <a:srgbClr val="FF0000"/>
                </a:solidFill>
                <a:latin typeface="微软雅黑" panose="020B0503020204020204" pitchFamily="34" charset="-122"/>
                <a:ea typeface="微软雅黑" panose="020B0503020204020204" pitchFamily="34" charset="-122"/>
              </a:rPr>
              <a:t>遮挡（</a:t>
            </a:r>
            <a:r>
              <a:rPr lang="en-US" altLang="zh-CN" sz="2000" dirty="0">
                <a:solidFill>
                  <a:srgbClr val="FF0000"/>
                </a:solidFill>
                <a:latin typeface="微软雅黑" panose="020B0503020204020204" pitchFamily="34" charset="-122"/>
                <a:ea typeface="微软雅黑" panose="020B0503020204020204" pitchFamily="34" charset="-122"/>
              </a:rPr>
              <a:t>occlusions </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或是</a:t>
            </a:r>
            <a:r>
              <a:rPr lang="zh-CN" altLang="en-US" sz="2000" dirty="0">
                <a:solidFill>
                  <a:srgbClr val="FF0000"/>
                </a:solidFill>
                <a:latin typeface="微软雅黑" panose="020B0503020204020204" pitchFamily="34" charset="-122"/>
                <a:ea typeface="微软雅黑" panose="020B0503020204020204" pitchFamily="34" charset="-122"/>
              </a:rPr>
              <a:t>形变（</a:t>
            </a:r>
            <a:r>
              <a:rPr lang="en-US" altLang="zh-CN" sz="2000" dirty="0">
                <a:solidFill>
                  <a:srgbClr val="FF0000"/>
                </a:solidFill>
                <a:latin typeface="微软雅黑" panose="020B0503020204020204" pitchFamily="34" charset="-122"/>
                <a:ea typeface="微软雅黑" panose="020B0503020204020204" pitchFamily="34" charset="-122"/>
              </a:rPr>
              <a:t>deformations </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的特征？</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文本占位符 1"/>
          <p:cNvSpPr txBox="1">
            <a:spLocks/>
          </p:cNvSpPr>
          <p:nvPr/>
        </p:nvSpPr>
        <p:spPr>
          <a:xfrm>
            <a:off x="2176324" y="2579967"/>
            <a:ext cx="9019213" cy="425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常规的解决方法：数据驱动策略（</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data-driven strategy</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16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2307"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7795385" y="2876682"/>
            <a:ext cx="1415768" cy="959043"/>
          </a:xfrm>
          <a:prstGeom prst="rect">
            <a:avLst/>
          </a:prstGeom>
        </p:spPr>
        <p:txBody>
          <a:bodyPr wrap="none" lIns="91438" tIns="45719" rIns="91438" bIns="45719">
            <a:spAutoFit/>
          </a:bodyPr>
          <a:lstStyle/>
          <a:p>
            <a:pPr>
              <a:lnSpc>
                <a:spcPct val="130000"/>
              </a:lnSpc>
            </a:pPr>
            <a:r>
              <a:rPr lang="zh-CN" altLang="en-US" sz="4800" b="1" dirty="0" smtClean="0">
                <a:solidFill>
                  <a:schemeClr val="bg1"/>
                </a:solidFill>
                <a:latin typeface="微软雅黑" panose="020B0503020204020204" pitchFamily="34" charset="-122"/>
                <a:ea typeface="微软雅黑" panose="020B0503020204020204" pitchFamily="34" charset="-122"/>
              </a:rPr>
              <a:t>总结</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6256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535968" y="-1253613"/>
            <a:ext cx="184731" cy="369332"/>
          </a:xfrm>
          <a:prstGeom prst="rect">
            <a:avLst/>
          </a:prstGeom>
          <a:noFill/>
        </p:spPr>
        <p:txBody>
          <a:bodyPr wrap="none" rtlCol="0">
            <a:spAutoFit/>
          </a:bodyPr>
          <a:lstStyle/>
          <a:p>
            <a:endParaRPr kumimoji="1" lang="zh-CN" altLang="en-US" dirty="0"/>
          </a:p>
        </p:txBody>
      </p:sp>
      <p:sp>
        <p:nvSpPr>
          <p:cNvPr id="13" name="文本占位符 1"/>
          <p:cNvSpPr>
            <a:spLocks noGrp="1"/>
          </p:cNvSpPr>
          <p:nvPr>
            <p:ph type="body" sz="quarter" idx="10"/>
          </p:nvPr>
        </p:nvSpPr>
        <p:spPr>
          <a:xfrm>
            <a:off x="5451783" y="180597"/>
            <a:ext cx="1551063" cy="498089"/>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5.</a:t>
            </a:r>
            <a:r>
              <a:rPr lang="zh-CN" altLang="en-US" sz="3600" dirty="0" smtClean="0">
                <a:solidFill>
                  <a:schemeClr val="bg1">
                    <a:lumMod val="50000"/>
                  </a:schemeClr>
                </a:solidFill>
                <a:latin typeface="微软雅黑" panose="020B0503020204020204" pitchFamily="34" charset="-122"/>
                <a:ea typeface="微软雅黑" panose="020B0503020204020204" pitchFamily="34" charset="-122"/>
              </a:rPr>
              <a:t>总结</a:t>
            </a:r>
            <a:endParaRPr lang="zh-CN" altLang="en-US" sz="36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占位符 1"/>
          <p:cNvSpPr txBox="1">
            <a:spLocks/>
          </p:cNvSpPr>
          <p:nvPr/>
        </p:nvSpPr>
        <p:spPr>
          <a:xfrm>
            <a:off x="2535968" y="1504613"/>
            <a:ext cx="8061694" cy="3241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主</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要目标</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：希望能够较好的应对目标识别中特征的的</a:t>
            </a:r>
            <a:r>
              <a:rPr lang="zh-CN" altLang="en-US" sz="2000" dirty="0" smtClean="0">
                <a:solidFill>
                  <a:srgbClr val="FF0000"/>
                </a:solidFill>
                <a:latin typeface="微软雅黑" panose="020B0503020204020204" pitchFamily="34" charset="-122"/>
                <a:ea typeface="微软雅黑" panose="020B0503020204020204" pitchFamily="34" charset="-122"/>
              </a:rPr>
              <a:t>遮挡</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与</a:t>
            </a:r>
            <a:r>
              <a:rPr lang="zh-CN" altLang="en-US" sz="2000" dirty="0" smtClean="0">
                <a:solidFill>
                  <a:srgbClr val="FF0000"/>
                </a:solidFill>
                <a:latin typeface="微软雅黑" panose="020B0503020204020204" pitchFamily="34" charset="-122"/>
                <a:ea typeface="微软雅黑" panose="020B0503020204020204" pitchFamily="34" charset="-122"/>
              </a:rPr>
              <a:t>形变</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文本占位符 1"/>
          <p:cNvSpPr txBox="1">
            <a:spLocks/>
          </p:cNvSpPr>
          <p:nvPr/>
        </p:nvSpPr>
        <p:spPr>
          <a:xfrm>
            <a:off x="2535968" y="2235241"/>
            <a:ext cx="7241614" cy="35935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数据分布：此类特征具有“长尾效应”，不易收集</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文本占位符 1"/>
          <p:cNvSpPr txBox="1">
            <a:spLocks/>
          </p:cNvSpPr>
          <p:nvPr/>
        </p:nvSpPr>
        <p:spPr>
          <a:xfrm>
            <a:off x="2535968" y="2887901"/>
            <a:ext cx="7241614" cy="35935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解决方法：使用对抗学习的策略达到遮挡与形变的不变性</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文本占位符 1"/>
          <p:cNvSpPr txBox="1">
            <a:spLocks/>
          </p:cNvSpPr>
          <p:nvPr/>
        </p:nvSpPr>
        <p:spPr>
          <a:xfrm>
            <a:off x="2535968" y="3540561"/>
            <a:ext cx="8061694" cy="7151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核心思想：使用对抗生成网络生成难以学习的</a:t>
            </a:r>
            <a:r>
              <a:rPr lang="zh-CN" altLang="en-US" sz="2000" dirty="0" smtClean="0">
                <a:solidFill>
                  <a:srgbClr val="FF0000"/>
                </a:solidFill>
                <a:latin typeface="微软雅黑" panose="020B0503020204020204" pitchFamily="34" charset="-122"/>
                <a:ea typeface="微软雅黑" panose="020B0503020204020204" pitchFamily="34" charset="-122"/>
              </a:rPr>
              <a:t>实例（</a:t>
            </a:r>
            <a:r>
              <a:rPr lang="en-US" altLang="zh-CN" sz="2000" dirty="0" smtClean="0">
                <a:solidFill>
                  <a:srgbClr val="FF0000"/>
                </a:solidFill>
                <a:latin typeface="微软雅黑" panose="020B0503020204020204" pitchFamily="34" charset="-122"/>
                <a:ea typeface="微软雅黑" panose="020B0503020204020204" pitchFamily="34" charset="-122"/>
              </a:rPr>
              <a:t>hard examples</a:t>
            </a:r>
            <a:r>
              <a:rPr lang="zh-CN" altLang="en-US" sz="2000" dirty="0" smtClean="0">
                <a:solidFill>
                  <a:srgbClr val="FF0000"/>
                </a:solidFill>
                <a:latin typeface="微软雅黑" panose="020B0503020204020204" pitchFamily="34" charset="-122"/>
                <a:ea typeface="微软雅黑" panose="020B0503020204020204" pitchFamily="34" charset="-122"/>
              </a:rPr>
              <a:t>）</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提供给已有的目标检测模型</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占位符 1"/>
          <p:cNvSpPr txBox="1">
            <a:spLocks/>
          </p:cNvSpPr>
          <p:nvPr/>
        </p:nvSpPr>
        <p:spPr>
          <a:xfrm>
            <a:off x="2535968" y="4486523"/>
            <a:ext cx="8061694" cy="7151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生成种类：生成遮挡</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(occlusion)</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与形变</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(deformations)</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的实例而非图像本身</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占位符 1"/>
          <p:cNvSpPr txBox="1">
            <a:spLocks/>
          </p:cNvSpPr>
          <p:nvPr/>
        </p:nvSpPr>
        <p:spPr>
          <a:xfrm>
            <a:off x="2535968" y="5432485"/>
            <a:ext cx="8061694" cy="7151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rPr>
              <a:t>呈</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现结果：相较于</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Fast R-CNN</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，在</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Pascal VOC </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及 </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COCO </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上的检测准确率有了部分提升</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5889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0869" y="369490"/>
            <a:ext cx="3358533" cy="923330"/>
          </a:xfrm>
          <a:prstGeom prst="rect">
            <a:avLst/>
          </a:prstGeom>
          <a:noFill/>
        </p:spPr>
        <p:txBody>
          <a:bodyPr wrap="square" rtlCol="0">
            <a:spAutoFit/>
          </a:bodyPr>
          <a:lstStyle/>
          <a:p>
            <a:r>
              <a:rPr lang="en-US" altLang="zh-CN" sz="5400" b="1" dirty="0" smtClean="0">
                <a:solidFill>
                  <a:schemeClr val="bg1"/>
                </a:solidFill>
              </a:rPr>
              <a:t>CONTENTS</a:t>
            </a:r>
            <a:endParaRPr lang="zh-CN" altLang="en-US" sz="5400" b="1" dirty="0">
              <a:solidFill>
                <a:schemeClr val="bg1"/>
              </a:solidFill>
            </a:endParaRPr>
          </a:p>
        </p:txBody>
      </p:sp>
      <p:sp>
        <p:nvSpPr>
          <p:cNvPr id="3" name="椭圆 2"/>
          <p:cNvSpPr/>
          <p:nvPr/>
        </p:nvSpPr>
        <p:spPr>
          <a:xfrm>
            <a:off x="1031961" y="142289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01</a:t>
            </a:r>
            <a:endParaRPr lang="zh-CN" altLang="en-US" sz="2800" b="1" dirty="0"/>
          </a:p>
        </p:txBody>
      </p:sp>
      <p:sp>
        <p:nvSpPr>
          <p:cNvPr id="4" name="文本框 3"/>
          <p:cNvSpPr txBox="1"/>
          <p:nvPr/>
        </p:nvSpPr>
        <p:spPr>
          <a:xfrm>
            <a:off x="2130339" y="1633564"/>
            <a:ext cx="294167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必要性与已有工作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6932992" y="142289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02</a:t>
            </a:r>
            <a:endParaRPr lang="zh-CN" altLang="en-US" sz="2800" b="1" dirty="0"/>
          </a:p>
        </p:txBody>
      </p:sp>
      <p:sp>
        <p:nvSpPr>
          <p:cNvPr id="6" name="文本框 5"/>
          <p:cNvSpPr txBox="1"/>
          <p:nvPr/>
        </p:nvSpPr>
        <p:spPr>
          <a:xfrm>
            <a:off x="8031370" y="1633564"/>
            <a:ext cx="294167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对抗学习与目标检测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6932992" y="322539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04</a:t>
            </a:r>
            <a:endParaRPr lang="zh-CN" altLang="en-US" sz="2800" b="1" dirty="0"/>
          </a:p>
        </p:txBody>
      </p:sp>
      <p:sp>
        <p:nvSpPr>
          <p:cNvPr id="8" name="文本框 7"/>
          <p:cNvSpPr txBox="1"/>
          <p:nvPr/>
        </p:nvSpPr>
        <p:spPr>
          <a:xfrm>
            <a:off x="8031370" y="3436069"/>
            <a:ext cx="294167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实验过程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a:xfrm>
            <a:off x="1031961" y="322539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03</a:t>
            </a:r>
            <a:endParaRPr lang="zh-CN" altLang="en-US" sz="2800" b="1" dirty="0"/>
          </a:p>
        </p:txBody>
      </p:sp>
      <p:sp>
        <p:nvSpPr>
          <p:cNvPr id="10" name="文本框 9"/>
          <p:cNvSpPr txBox="1"/>
          <p:nvPr/>
        </p:nvSpPr>
        <p:spPr>
          <a:xfrm>
            <a:off x="2130339" y="3436069"/>
            <a:ext cx="2941672" cy="461665"/>
          </a:xfrm>
          <a:prstGeom prst="rect">
            <a:avLst/>
          </a:prstGeom>
          <a:noFill/>
        </p:spPr>
        <p:txBody>
          <a:bodyPr wrap="squar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A-Fast-RCNN </a:t>
            </a:r>
            <a:r>
              <a:rPr lang="zh-CN" altLang="en-US" sz="2400" b="1" dirty="0" smtClean="0">
                <a:solidFill>
                  <a:schemeClr val="bg1"/>
                </a:solidFill>
                <a:latin typeface="微软雅黑" panose="020B0503020204020204" pitchFamily="34" charset="-122"/>
                <a:ea typeface="微软雅黑" panose="020B0503020204020204" pitchFamily="34" charset="-122"/>
              </a:rPr>
              <a:t>实现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椭圆 10"/>
          <p:cNvSpPr/>
          <p:nvPr/>
        </p:nvSpPr>
        <p:spPr>
          <a:xfrm>
            <a:off x="1031961" y="502790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05</a:t>
            </a:r>
            <a:endParaRPr lang="zh-CN" altLang="en-US" sz="2800" b="1" dirty="0"/>
          </a:p>
        </p:txBody>
      </p:sp>
      <p:sp>
        <p:nvSpPr>
          <p:cNvPr id="12" name="文本框 11"/>
          <p:cNvSpPr txBox="1"/>
          <p:nvPr/>
        </p:nvSpPr>
        <p:spPr>
          <a:xfrm>
            <a:off x="2130339" y="5238574"/>
            <a:ext cx="294167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总结</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smtClean="0">
                <a:solidFill>
                  <a:schemeClr val="bg1"/>
                </a:solidFill>
              </a:rPr>
              <a:t>1</a:t>
            </a:r>
            <a:endParaRPr lang="zh-CN" altLang="en-US" sz="50000" dirty="0">
              <a:solidFill>
                <a:schemeClr val="bg1"/>
              </a:solidFill>
            </a:endParaRPr>
          </a:p>
        </p:txBody>
      </p:sp>
      <p:sp>
        <p:nvSpPr>
          <p:cNvPr id="4" name="矩形 3"/>
          <p:cNvSpPr/>
          <p:nvPr/>
        </p:nvSpPr>
        <p:spPr>
          <a:xfrm>
            <a:off x="5947057" y="2868474"/>
            <a:ext cx="5109087" cy="830995"/>
          </a:xfrm>
          <a:prstGeom prst="rect">
            <a:avLst/>
          </a:prstGeom>
        </p:spPr>
        <p:txBody>
          <a:bodyPr wrap="none" lIns="91438" tIns="45719" rIns="91438" bIns="45719">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必要性与已有工作</a:t>
            </a:r>
          </a:p>
        </p:txBody>
      </p:sp>
    </p:spTree>
    <p:extLst>
      <p:ext uri="{BB962C8B-B14F-4D97-AF65-F5344CB8AC3E}">
        <p14:creationId xmlns:p14="http://schemas.microsoft.com/office/powerpoint/2010/main" val="19037668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964028" y="180347"/>
            <a:ext cx="4341772" cy="499592"/>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1.</a:t>
            </a:r>
            <a:r>
              <a:rPr lang="zh-CN" altLang="en-US" sz="3600" dirty="0" smtClean="0">
                <a:solidFill>
                  <a:schemeClr val="bg1">
                    <a:lumMod val="50000"/>
                  </a:schemeClr>
                </a:solidFill>
                <a:latin typeface="微软雅黑" panose="020B0503020204020204" pitchFamily="34" charset="-122"/>
                <a:ea typeface="微软雅黑" panose="020B0503020204020204" pitchFamily="34" charset="-122"/>
              </a:rPr>
              <a:t>必</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要性与已有工作</a:t>
            </a:r>
          </a:p>
        </p:txBody>
      </p:sp>
      <p:sp>
        <p:nvSpPr>
          <p:cNvPr id="18" name="文本占位符 1"/>
          <p:cNvSpPr txBox="1">
            <a:spLocks/>
          </p:cNvSpPr>
          <p:nvPr/>
        </p:nvSpPr>
        <p:spPr>
          <a:xfrm>
            <a:off x="4196286" y="1438586"/>
            <a:ext cx="3877256" cy="5660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目标检测应具备的能力</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文本占位符 1"/>
          <p:cNvSpPr txBox="1">
            <a:spLocks/>
          </p:cNvSpPr>
          <p:nvPr/>
        </p:nvSpPr>
        <p:spPr>
          <a:xfrm>
            <a:off x="1705975" y="5272326"/>
            <a:ext cx="2320533" cy="8198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光照</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illuminations</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640691" y="2258646"/>
            <a:ext cx="2451103" cy="2744127"/>
          </a:xfrm>
          <a:prstGeom prst="rect">
            <a:avLst/>
          </a:prstGeom>
        </p:spPr>
      </p:pic>
      <p:sp>
        <p:nvSpPr>
          <p:cNvPr id="19" name="文本占位符 1"/>
          <p:cNvSpPr txBox="1">
            <a:spLocks/>
          </p:cNvSpPr>
          <p:nvPr/>
        </p:nvSpPr>
        <p:spPr>
          <a:xfrm>
            <a:off x="5106400" y="5268537"/>
            <a:ext cx="2320533" cy="8198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形变</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deformations</a:t>
            </a:r>
          </a:p>
        </p:txBody>
      </p:sp>
      <p:pic>
        <p:nvPicPr>
          <p:cNvPr id="20" name="图片 19"/>
          <p:cNvPicPr>
            <a:picLocks noChangeAspect="1"/>
          </p:cNvPicPr>
          <p:nvPr/>
        </p:nvPicPr>
        <p:blipFill>
          <a:blip r:embed="rId4"/>
          <a:stretch>
            <a:fillRect/>
          </a:stretch>
        </p:blipFill>
        <p:spPr>
          <a:xfrm>
            <a:off x="5106400" y="1844888"/>
            <a:ext cx="2320533" cy="3157885"/>
          </a:xfrm>
          <a:prstGeom prst="rect">
            <a:avLst/>
          </a:prstGeom>
        </p:spPr>
      </p:pic>
      <p:pic>
        <p:nvPicPr>
          <p:cNvPr id="21" name="图片 20"/>
          <p:cNvPicPr>
            <a:picLocks noChangeAspect="1"/>
          </p:cNvPicPr>
          <p:nvPr/>
        </p:nvPicPr>
        <p:blipFill>
          <a:blip r:embed="rId5"/>
          <a:stretch>
            <a:fillRect/>
          </a:stretch>
        </p:blipFill>
        <p:spPr>
          <a:xfrm>
            <a:off x="8441539" y="2258646"/>
            <a:ext cx="2176697" cy="2744127"/>
          </a:xfrm>
          <a:prstGeom prst="rect">
            <a:avLst/>
          </a:prstGeom>
        </p:spPr>
      </p:pic>
      <p:sp>
        <p:nvSpPr>
          <p:cNvPr id="24" name="文本占位符 1"/>
          <p:cNvSpPr txBox="1">
            <a:spLocks/>
          </p:cNvSpPr>
          <p:nvPr/>
        </p:nvSpPr>
        <p:spPr>
          <a:xfrm>
            <a:off x="8506825" y="5268537"/>
            <a:ext cx="2320533" cy="8198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遮挡</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occlusions</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64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964028" y="180347"/>
            <a:ext cx="4341772" cy="499592"/>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1.</a:t>
            </a:r>
            <a:r>
              <a:rPr lang="zh-CN" altLang="en-US" sz="3600" dirty="0" smtClean="0">
                <a:solidFill>
                  <a:schemeClr val="bg1">
                    <a:lumMod val="50000"/>
                  </a:schemeClr>
                </a:solidFill>
                <a:latin typeface="微软雅黑" panose="020B0503020204020204" pitchFamily="34" charset="-122"/>
                <a:ea typeface="微软雅黑" panose="020B0503020204020204" pitchFamily="34" charset="-122"/>
              </a:rPr>
              <a:t>必</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要性与已有工作</a:t>
            </a:r>
          </a:p>
        </p:txBody>
      </p:sp>
      <p:sp>
        <p:nvSpPr>
          <p:cNvPr id="18" name="文本占位符 1"/>
          <p:cNvSpPr txBox="1">
            <a:spLocks/>
          </p:cNvSpPr>
          <p:nvPr/>
        </p:nvSpPr>
        <p:spPr>
          <a:xfrm>
            <a:off x="2258665" y="1277116"/>
            <a:ext cx="7632700" cy="4354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数据分布具有长尾效应（数据分散，总量庞大）</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210645" y="1712546"/>
            <a:ext cx="7616798" cy="2385772"/>
          </a:xfrm>
          <a:prstGeom prst="rect">
            <a:avLst/>
          </a:prstGeom>
        </p:spPr>
      </p:pic>
      <p:pic>
        <p:nvPicPr>
          <p:cNvPr id="4" name="图片 3"/>
          <p:cNvPicPr>
            <a:picLocks noChangeAspect="1"/>
          </p:cNvPicPr>
          <p:nvPr/>
        </p:nvPicPr>
        <p:blipFill>
          <a:blip r:embed="rId4"/>
          <a:stretch>
            <a:fillRect/>
          </a:stretch>
        </p:blipFill>
        <p:spPr>
          <a:xfrm>
            <a:off x="2322588" y="4199918"/>
            <a:ext cx="7504855" cy="2298731"/>
          </a:xfrm>
          <a:prstGeom prst="rect">
            <a:avLst/>
          </a:prstGeom>
        </p:spPr>
      </p:pic>
    </p:spTree>
    <p:extLst>
      <p:ext uri="{BB962C8B-B14F-4D97-AF65-F5344CB8AC3E}">
        <p14:creationId xmlns:p14="http://schemas.microsoft.com/office/powerpoint/2010/main" val="302985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964028" y="180347"/>
            <a:ext cx="4341772" cy="499592"/>
          </a:xfrm>
        </p:spPr>
        <p:txBody>
          <a:bodyPr/>
          <a:lstStyle/>
          <a:p>
            <a:r>
              <a:rPr lang="en-US" altLang="zh-CN" sz="3600" dirty="0" smtClean="0">
                <a:solidFill>
                  <a:schemeClr val="bg1">
                    <a:lumMod val="50000"/>
                  </a:schemeClr>
                </a:solidFill>
                <a:latin typeface="微软雅黑" panose="020B0503020204020204" pitchFamily="34" charset="-122"/>
                <a:ea typeface="微软雅黑" panose="020B0503020204020204" pitchFamily="34" charset="-122"/>
              </a:rPr>
              <a:t>1.</a:t>
            </a:r>
            <a:r>
              <a:rPr lang="zh-CN" altLang="en-US" sz="3600" dirty="0" smtClean="0">
                <a:solidFill>
                  <a:schemeClr val="bg1">
                    <a:lumMod val="50000"/>
                  </a:schemeClr>
                </a:solidFill>
                <a:latin typeface="微软雅黑" panose="020B0503020204020204" pitchFamily="34" charset="-122"/>
                <a:ea typeface="微软雅黑" panose="020B0503020204020204" pitchFamily="34" charset="-122"/>
              </a:rPr>
              <a:t>必</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要性与已有工作</a:t>
            </a:r>
          </a:p>
        </p:txBody>
      </p:sp>
      <p:sp>
        <p:nvSpPr>
          <p:cNvPr id="18" name="文本占位符 1"/>
          <p:cNvSpPr txBox="1">
            <a:spLocks/>
          </p:cNvSpPr>
          <p:nvPr/>
        </p:nvSpPr>
        <p:spPr>
          <a:xfrm>
            <a:off x="1314143" y="3669287"/>
            <a:ext cx="1705363" cy="41198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改进方向</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左大括号 4"/>
          <p:cNvSpPr/>
          <p:nvPr/>
        </p:nvSpPr>
        <p:spPr>
          <a:xfrm>
            <a:off x="3019506" y="1425958"/>
            <a:ext cx="339644" cy="48986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占位符 1"/>
          <p:cNvSpPr txBox="1">
            <a:spLocks/>
          </p:cNvSpPr>
          <p:nvPr/>
        </p:nvSpPr>
        <p:spPr>
          <a:xfrm>
            <a:off x="3541365" y="1425958"/>
            <a:ext cx="2326035" cy="45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改进网络结构</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文本占位符 1"/>
          <p:cNvSpPr txBox="1">
            <a:spLocks/>
          </p:cNvSpPr>
          <p:nvPr/>
        </p:nvSpPr>
        <p:spPr>
          <a:xfrm>
            <a:off x="4849465" y="2143019"/>
            <a:ext cx="5894735" cy="4826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b="0" dirty="0" err="1" smtClean="0">
                <a:solidFill>
                  <a:schemeClr val="bg1">
                    <a:lumMod val="50000"/>
                  </a:schemeClr>
                </a:solidFill>
                <a:latin typeface="微软雅黑" panose="020B0503020204020204" pitchFamily="34" charset="-122"/>
                <a:ea typeface="微软雅黑" panose="020B0503020204020204" pitchFamily="34" charset="-122"/>
              </a:rPr>
              <a:t>ResNet</a:t>
            </a:r>
            <a:r>
              <a:rPr lang="en-US" altLang="zh-CN" sz="2000" b="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2000" b="0"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0" dirty="0" smtClean="0">
                <a:solidFill>
                  <a:schemeClr val="bg1">
                    <a:lumMod val="50000"/>
                  </a:schemeClr>
                </a:solidFill>
                <a:latin typeface="微软雅黑" panose="020B0503020204020204" pitchFamily="34" charset="-122"/>
                <a:ea typeface="微软雅黑" panose="020B0503020204020204" pitchFamily="34" charset="-122"/>
              </a:rPr>
              <a:t>Inception-</a:t>
            </a:r>
            <a:r>
              <a:rPr lang="en-US" altLang="zh-CN" sz="2000" b="0" dirty="0" err="1" smtClean="0">
                <a:solidFill>
                  <a:schemeClr val="bg1">
                    <a:lumMod val="50000"/>
                  </a:schemeClr>
                </a:solidFill>
                <a:latin typeface="微软雅黑" panose="020B0503020204020204" pitchFamily="34" charset="-122"/>
                <a:ea typeface="微软雅黑" panose="020B0503020204020204" pitchFamily="34" charset="-122"/>
              </a:rPr>
              <a:t>ResNet</a:t>
            </a:r>
            <a:r>
              <a:rPr lang="en-US" altLang="zh-CN" sz="2000" b="0"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0" dirty="0" err="1">
                <a:solidFill>
                  <a:schemeClr val="bg1">
                    <a:lumMod val="50000"/>
                  </a:schemeClr>
                </a:solidFill>
                <a:latin typeface="微软雅黑" panose="020B0503020204020204" pitchFamily="34" charset="-122"/>
                <a:ea typeface="微软雅黑" panose="020B0503020204020204" pitchFamily="34" charset="-122"/>
              </a:rPr>
              <a:t>ResNetXt</a:t>
            </a:r>
            <a:r>
              <a:rPr lang="en-US" altLang="zh-CN" sz="2000" b="0" dirty="0">
                <a:solidFill>
                  <a:schemeClr val="bg1">
                    <a:lumMod val="50000"/>
                  </a:schemeClr>
                </a:solidFill>
                <a:latin typeface="微软雅黑" panose="020B0503020204020204" pitchFamily="34" charset="-122"/>
                <a:ea typeface="微软雅黑" panose="020B0503020204020204" pitchFamily="34" charset="-122"/>
              </a:rPr>
              <a:t> </a:t>
            </a:r>
            <a:endParaRPr lang="en-US" altLang="zh-CN" sz="2000" b="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文本占位符 1"/>
          <p:cNvSpPr txBox="1">
            <a:spLocks/>
          </p:cNvSpPr>
          <p:nvPr/>
        </p:nvSpPr>
        <p:spPr>
          <a:xfrm>
            <a:off x="3541364" y="3115859"/>
            <a:ext cx="7367936" cy="4147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使用上下文推理（</a:t>
            </a:r>
            <a:r>
              <a:rPr lang="en-US" altLang="zh-CN" sz="2800" dirty="0" smtClean="0">
                <a:solidFill>
                  <a:schemeClr val="bg1">
                    <a:lumMod val="50000"/>
                  </a:schemeClr>
                </a:solidFill>
                <a:latin typeface="微软雅黑" panose="020B0503020204020204" pitchFamily="34" charset="-122"/>
                <a:ea typeface="微软雅黑" panose="020B0503020204020204" pitchFamily="34" charset="-122"/>
              </a:rPr>
              <a:t>contextual reasoning</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文本占位符 1"/>
          <p:cNvSpPr txBox="1">
            <a:spLocks/>
          </p:cNvSpPr>
          <p:nvPr/>
        </p:nvSpPr>
        <p:spPr>
          <a:xfrm>
            <a:off x="4849465" y="3875279"/>
            <a:ext cx="5894735" cy="4826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使用代理任务进行推理</a:t>
            </a:r>
            <a:endParaRPr lang="en-US" altLang="zh-CN" sz="2000" b="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文本占位符 1"/>
          <p:cNvSpPr txBox="1">
            <a:spLocks/>
          </p:cNvSpPr>
          <p:nvPr/>
        </p:nvSpPr>
        <p:spPr>
          <a:xfrm>
            <a:off x="3541364" y="4766859"/>
            <a:ext cx="7367936" cy="4147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提升数据集质量（</a:t>
            </a:r>
            <a:r>
              <a:rPr lang="en-US" altLang="zh-CN" sz="2800" dirty="0">
                <a:solidFill>
                  <a:schemeClr val="bg1">
                    <a:lumMod val="50000"/>
                  </a:schemeClr>
                </a:solidFill>
                <a:latin typeface="微软雅黑" panose="020B0503020204020204" pitchFamily="34" charset="-122"/>
                <a:ea typeface="微软雅黑" panose="020B0503020204020204" pitchFamily="34" charset="-122"/>
              </a:rPr>
              <a:t>better exploit </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占位符 1"/>
          <p:cNvSpPr txBox="1">
            <a:spLocks/>
          </p:cNvSpPr>
          <p:nvPr/>
        </p:nvSpPr>
        <p:spPr>
          <a:xfrm>
            <a:off x="4849464" y="5462779"/>
            <a:ext cx="5894735" cy="4826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为模型提供较非常规的训练样本</a:t>
            </a:r>
            <a:endParaRPr lang="en-US" altLang="zh-CN" sz="2000" b="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3541364" y="4648200"/>
            <a:ext cx="5958236" cy="1297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
          <p:cNvSpPr txBox="1">
            <a:spLocks/>
          </p:cNvSpPr>
          <p:nvPr/>
        </p:nvSpPr>
        <p:spPr>
          <a:xfrm>
            <a:off x="6551265" y="6000538"/>
            <a:ext cx="2300636" cy="3538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0" dirty="0" smtClean="0">
                <a:solidFill>
                  <a:srgbClr val="FF0000"/>
                </a:solidFill>
                <a:latin typeface="微软雅黑" panose="020B0503020204020204" pitchFamily="34" charset="-122"/>
                <a:ea typeface="微软雅黑" panose="020B0503020204020204" pitchFamily="34" charset="-122"/>
              </a:rPr>
              <a:t>本文所遵循的思路</a:t>
            </a:r>
            <a:endParaRPr lang="en-US" altLang="zh-CN" sz="2000" b="0"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048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1" grpId="0"/>
      <p:bldP spid="12" grpId="0"/>
      <p:bldP spid="13"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smtClean="0">
                <a:solidFill>
                  <a:schemeClr val="bg1"/>
                </a:solidFill>
              </a:rPr>
              <a:t>2</a:t>
            </a:r>
            <a:endParaRPr lang="zh-CN" altLang="en-US" sz="50000" dirty="0">
              <a:solidFill>
                <a:schemeClr val="bg1"/>
              </a:solidFill>
            </a:endParaRPr>
          </a:p>
        </p:txBody>
      </p:sp>
      <p:sp>
        <p:nvSpPr>
          <p:cNvPr id="4" name="矩形 3"/>
          <p:cNvSpPr/>
          <p:nvPr/>
        </p:nvSpPr>
        <p:spPr>
          <a:xfrm>
            <a:off x="5947057" y="2868474"/>
            <a:ext cx="5724640" cy="830995"/>
          </a:xfrm>
          <a:prstGeom prst="rect">
            <a:avLst/>
          </a:prstGeom>
        </p:spPr>
        <p:txBody>
          <a:bodyPr wrap="none" lIns="91438" tIns="45719" rIns="91438" bIns="45719">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对抗学习与目标检测</a:t>
            </a:r>
          </a:p>
        </p:txBody>
      </p:sp>
    </p:spTree>
    <p:extLst>
      <p:ext uri="{BB962C8B-B14F-4D97-AF65-F5344CB8AC3E}">
        <p14:creationId xmlns:p14="http://schemas.microsoft.com/office/powerpoint/2010/main" val="2703298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5270</TotalTime>
  <Words>3589</Words>
  <Application>Microsoft Office PowerPoint</Application>
  <PresentationFormat>宽屏</PresentationFormat>
  <Paragraphs>345</Paragraphs>
  <Slides>31</Slides>
  <Notes>27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Century Gothic</vt:lpstr>
      <vt:lpstr>宋体</vt:lpstr>
      <vt:lpstr>微软雅黑</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Qixiang Ma</cp:lastModifiedBy>
  <cp:revision>272</cp:revision>
  <dcterms:created xsi:type="dcterms:W3CDTF">2015-08-18T05:03:53Z</dcterms:created>
  <dcterms:modified xsi:type="dcterms:W3CDTF">2017-10-29T07:40:05Z</dcterms:modified>
</cp:coreProperties>
</file>